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66" r:id="rId24"/>
    <p:sldId id="284" r:id="rId25"/>
    <p:sldId id="276" r:id="rId26"/>
    <p:sldId id="277" r:id="rId27"/>
    <p:sldId id="278" r:id="rId28"/>
    <p:sldId id="282" r:id="rId29"/>
    <p:sldId id="283" r:id="rId30"/>
    <p:sldId id="272" r:id="rId31"/>
    <p:sldId id="269" r:id="rId32"/>
    <p:sldId id="267" r:id="rId33"/>
    <p:sldId id="273" r:id="rId34"/>
    <p:sldId id="275" r:id="rId35"/>
    <p:sldId id="274" r:id="rId36"/>
    <p:sldId id="270" r:id="rId37"/>
    <p:sldId id="271"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J-USER"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2" d="100"/>
          <a:sy n="72" d="100"/>
        </p:scale>
        <p:origin x="-70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9051931569547416E-2"/>
          <c:y val="1.0146569080400278E-2"/>
        </c:manualLayout>
      </c:layout>
      <c:overlay val="0"/>
    </c:title>
    <c:autoTitleDeleted val="0"/>
    <c:plotArea>
      <c:layout/>
      <c:pieChart>
        <c:varyColors val="1"/>
        <c:ser>
          <c:idx val="0"/>
          <c:order val="0"/>
          <c:tx>
            <c:strRef>
              <c:f>Sheet1!$B$1</c:f>
              <c:strCache>
                <c:ptCount val="1"/>
                <c:pt idx="0">
                  <c:v>色の嗜好調査</c:v>
                </c:pt>
              </c:strCache>
            </c:strRef>
          </c:tx>
          <c:dPt>
            <c:idx val="0"/>
            <c:bubble3D val="0"/>
            <c:spPr>
              <a:solidFill>
                <a:srgbClr val="FF0000"/>
              </a:solidFill>
            </c:spPr>
          </c:dPt>
          <c:dPt>
            <c:idx val="1"/>
            <c:bubble3D val="0"/>
            <c:spPr>
              <a:solidFill>
                <a:srgbClr val="FFC000"/>
              </a:solidFill>
            </c:spPr>
          </c:dPt>
          <c:dPt>
            <c:idx val="2"/>
            <c:bubble3D val="0"/>
            <c:spPr>
              <a:solidFill>
                <a:srgbClr val="FF6699"/>
              </a:solidFill>
            </c:spPr>
          </c:dPt>
          <c:cat>
            <c:strRef>
              <c:f>Sheet1!$A$2:$A$6</c:f>
              <c:strCache>
                <c:ptCount val="5"/>
                <c:pt idx="0">
                  <c:v>赤</c:v>
                </c:pt>
                <c:pt idx="1">
                  <c:v>オレンジ</c:v>
                </c:pt>
                <c:pt idx="2">
                  <c:v>ピンク</c:v>
                </c:pt>
                <c:pt idx="3">
                  <c:v>紫</c:v>
                </c:pt>
                <c:pt idx="4">
                  <c:v>青</c:v>
                </c:pt>
              </c:strCache>
            </c:strRef>
          </c:cat>
          <c:val>
            <c:numRef>
              <c:f>Sheet1!$B$2:$B$6</c:f>
              <c:numCache>
                <c:formatCode>General</c:formatCode>
                <c:ptCount val="5"/>
                <c:pt idx="0">
                  <c:v>16</c:v>
                </c:pt>
                <c:pt idx="1">
                  <c:v>8</c:v>
                </c:pt>
                <c:pt idx="2">
                  <c:v>7</c:v>
                </c:pt>
                <c:pt idx="3">
                  <c:v>3</c:v>
                </c:pt>
                <c:pt idx="4">
                  <c:v>3</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8356991067186385E-2"/>
          <c:y val="2.7598785320149612E-2"/>
        </c:manualLayout>
      </c:layout>
      <c:overlay val="0"/>
    </c:title>
    <c:autoTitleDeleted val="0"/>
    <c:plotArea>
      <c:layout/>
      <c:pieChart>
        <c:varyColors val="1"/>
        <c:ser>
          <c:idx val="0"/>
          <c:order val="0"/>
          <c:tx>
            <c:strRef>
              <c:f>Sheet1!$B$1</c:f>
              <c:strCache>
                <c:ptCount val="1"/>
                <c:pt idx="0">
                  <c:v>デザインの嗜好調査</c:v>
                </c:pt>
              </c:strCache>
            </c:strRef>
          </c:tx>
          <c:dPt>
            <c:idx val="0"/>
            <c:bubble3D val="0"/>
            <c:spPr>
              <a:solidFill>
                <a:schemeClr val="accent2">
                  <a:lumMod val="60000"/>
                  <a:lumOff val="40000"/>
                </a:schemeClr>
              </a:solidFill>
            </c:spPr>
          </c:dPt>
          <c:dPt>
            <c:idx val="1"/>
            <c:bubble3D val="0"/>
            <c:spPr>
              <a:solidFill>
                <a:srgbClr val="FFFF66"/>
              </a:solidFill>
            </c:spPr>
          </c:dPt>
          <c:dPt>
            <c:idx val="2"/>
            <c:bubble3D val="0"/>
            <c:spPr>
              <a:solidFill>
                <a:schemeClr val="accent5">
                  <a:lumMod val="60000"/>
                  <a:lumOff val="40000"/>
                </a:schemeClr>
              </a:solidFill>
            </c:spPr>
          </c:dPt>
          <c:cat>
            <c:strRef>
              <c:f>Sheet1!$A$2:$A$5</c:f>
              <c:strCache>
                <c:ptCount val="4"/>
                <c:pt idx="0">
                  <c:v>シンプル・花柄</c:v>
                </c:pt>
                <c:pt idx="1">
                  <c:v>派手・金色</c:v>
                </c:pt>
                <c:pt idx="2">
                  <c:v>ラインストーン</c:v>
                </c:pt>
                <c:pt idx="3">
                  <c:v>キャラ</c:v>
                </c:pt>
              </c:strCache>
            </c:strRef>
          </c:cat>
          <c:val>
            <c:numRef>
              <c:f>Sheet1!$B$2:$B$5</c:f>
              <c:numCache>
                <c:formatCode>General</c:formatCode>
                <c:ptCount val="4"/>
                <c:pt idx="0">
                  <c:v>22</c:v>
                </c:pt>
                <c:pt idx="1">
                  <c:v>11</c:v>
                </c:pt>
                <c:pt idx="2">
                  <c:v>3</c:v>
                </c:pt>
                <c:pt idx="3">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886046675085985"/>
          <c:y val="0.2166570929247055"/>
          <c:w val="0.34113959560048884"/>
          <c:h val="0.71765784813908251"/>
        </c:manualLayout>
      </c:layout>
      <c:overlay val="0"/>
      <c:txPr>
        <a:bodyPr/>
        <a:lstStyle/>
        <a:p>
          <a:pPr>
            <a:defRPr sz="18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3-06-14T23:07:53.969" idx="1">
    <p:pos x="10" y="10"/>
    <p:text>誰でも利用できる価格
⇒貧困層も巻き込める</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B7DEC-4629-434E-AE34-5D7618CF6F9B}" type="doc">
      <dgm:prSet loTypeId="urn:microsoft.com/office/officeart/2005/8/layout/arrow2" loCatId="" qsTypeId="urn:microsoft.com/office/officeart/2005/8/quickstyle/3d5" qsCatId="3D" csTypeId="urn:microsoft.com/office/officeart/2005/8/colors/accent1_1" csCatId="accent1" phldr="1"/>
      <dgm:spPr/>
    </dgm:pt>
    <dgm:pt modelId="{48EDE3E1-40D9-994B-95A9-F9AAF317A104}">
      <dgm:prSet phldrT="[テキスト]" custT="1"/>
      <dgm:spPr/>
      <dgm:t>
        <a:bodyPr/>
        <a:lstStyle/>
        <a:p>
          <a:endParaRPr kumimoji="1" lang="ja-JP" altLang="en-US" sz="2400" dirty="0"/>
        </a:p>
      </dgm:t>
    </dgm:pt>
    <dgm:pt modelId="{16E7C76E-6DBB-274C-8649-7BE65B865251}" type="parTrans" cxnId="{A51C266A-4F77-E140-9832-DD90F9BF818F}">
      <dgm:prSet/>
      <dgm:spPr/>
      <dgm:t>
        <a:bodyPr/>
        <a:lstStyle/>
        <a:p>
          <a:endParaRPr kumimoji="1" lang="ja-JP" altLang="en-US"/>
        </a:p>
      </dgm:t>
    </dgm:pt>
    <dgm:pt modelId="{035D1660-0E9F-C448-8D52-AF5B18860324}" type="sibTrans" cxnId="{A51C266A-4F77-E140-9832-DD90F9BF818F}">
      <dgm:prSet/>
      <dgm:spPr/>
      <dgm:t>
        <a:bodyPr/>
        <a:lstStyle/>
        <a:p>
          <a:endParaRPr kumimoji="1" lang="ja-JP" altLang="en-US"/>
        </a:p>
      </dgm:t>
    </dgm:pt>
    <dgm:pt modelId="{8860F443-1DD3-2D48-A572-5D3A9E78709A}">
      <dgm:prSet phldrT="[テキスト]" custT="1"/>
      <dgm:spPr/>
      <dgm:t>
        <a:bodyPr/>
        <a:lstStyle/>
        <a:p>
          <a:r>
            <a:rPr kumimoji="1" lang="ja-JP" altLang="en-US" sz="2400" dirty="0" smtClean="0"/>
            <a:t>　</a:t>
          </a:r>
          <a:endParaRPr kumimoji="1" lang="ja-JP" altLang="en-US" sz="2400" dirty="0"/>
        </a:p>
      </dgm:t>
    </dgm:pt>
    <dgm:pt modelId="{E3938CFE-FF33-8749-A386-049E577F978F}" type="parTrans" cxnId="{EC73E1BE-6E5A-1349-9D97-DED890ECC9B0}">
      <dgm:prSet/>
      <dgm:spPr/>
      <dgm:t>
        <a:bodyPr/>
        <a:lstStyle/>
        <a:p>
          <a:endParaRPr kumimoji="1" lang="ja-JP" altLang="en-US"/>
        </a:p>
      </dgm:t>
    </dgm:pt>
    <dgm:pt modelId="{0A07B99E-8E0A-434D-91BB-35B64E9A1D6E}" type="sibTrans" cxnId="{EC73E1BE-6E5A-1349-9D97-DED890ECC9B0}">
      <dgm:prSet/>
      <dgm:spPr/>
      <dgm:t>
        <a:bodyPr/>
        <a:lstStyle/>
        <a:p>
          <a:endParaRPr kumimoji="1" lang="ja-JP" altLang="en-US"/>
        </a:p>
      </dgm:t>
    </dgm:pt>
    <dgm:pt modelId="{4287BABC-2871-0E4C-8920-881EDF120864}">
      <dgm:prSet phldrT="[テキスト]" custT="1"/>
      <dgm:spPr/>
      <dgm:t>
        <a:bodyPr/>
        <a:lstStyle/>
        <a:p>
          <a:endParaRPr kumimoji="1" lang="ja-JP" altLang="en-US" sz="2400" dirty="0" smtClean="0"/>
        </a:p>
      </dgm:t>
    </dgm:pt>
    <dgm:pt modelId="{8A5E7D77-0D2F-664F-925F-F373118B1D65}" type="sibTrans" cxnId="{FC6F3FEE-A8B9-8140-AC1A-D6C7F6FA22F2}">
      <dgm:prSet/>
      <dgm:spPr/>
      <dgm:t>
        <a:bodyPr/>
        <a:lstStyle/>
        <a:p>
          <a:endParaRPr kumimoji="1" lang="ja-JP" altLang="en-US"/>
        </a:p>
      </dgm:t>
    </dgm:pt>
    <dgm:pt modelId="{B787C4E7-BE9C-FE44-9ABD-2AE59EB14C94}" type="parTrans" cxnId="{FC6F3FEE-A8B9-8140-AC1A-D6C7F6FA22F2}">
      <dgm:prSet/>
      <dgm:spPr/>
      <dgm:t>
        <a:bodyPr/>
        <a:lstStyle/>
        <a:p>
          <a:endParaRPr kumimoji="1" lang="ja-JP" altLang="en-US"/>
        </a:p>
      </dgm:t>
    </dgm:pt>
    <dgm:pt modelId="{9ABD5A82-1CAC-2544-AA3A-90B847E42C86}" type="pres">
      <dgm:prSet presAssocID="{171B7DEC-4629-434E-AE34-5D7618CF6F9B}" presName="arrowDiagram" presStyleCnt="0">
        <dgm:presLayoutVars>
          <dgm:chMax val="5"/>
          <dgm:dir/>
          <dgm:resizeHandles val="exact"/>
        </dgm:presLayoutVars>
      </dgm:prSet>
      <dgm:spPr/>
    </dgm:pt>
    <dgm:pt modelId="{4C50393E-232B-ED46-94A0-ED426A166BDE}" type="pres">
      <dgm:prSet presAssocID="{171B7DEC-4629-434E-AE34-5D7618CF6F9B}" presName="arrow" presStyleLbl="bgShp" presStyleIdx="0" presStyleCnt="1" custLinFactNeighborY="-2625"/>
      <dgm:spPr/>
    </dgm:pt>
    <dgm:pt modelId="{8C61C774-157B-9E46-9A8B-BA898A77065A}" type="pres">
      <dgm:prSet presAssocID="{171B7DEC-4629-434E-AE34-5D7618CF6F9B}" presName="arrowDiagram3" presStyleCnt="0"/>
      <dgm:spPr/>
    </dgm:pt>
    <dgm:pt modelId="{EB76DAF2-D06C-C344-9365-18DD4CEA94A9}" type="pres">
      <dgm:prSet presAssocID="{4287BABC-2871-0E4C-8920-881EDF120864}" presName="bullet3a" presStyleLbl="node1" presStyleIdx="0" presStyleCnt="3" custScaleX="139469" custScaleY="139469" custLinFactNeighborX="-7785" custLinFactNeighborY="20924"/>
      <dgm:spPr/>
    </dgm:pt>
    <dgm:pt modelId="{A1C8C88C-9AF4-5E47-9335-17C59BD8AB8A}" type="pres">
      <dgm:prSet presAssocID="{4287BABC-2871-0E4C-8920-881EDF120864}" presName="textBox3a" presStyleLbl="revTx" presStyleIdx="0" presStyleCnt="3" custScaleX="189158" custScaleY="96699" custLinFactNeighborX="52247" custLinFactNeighborY="6251">
        <dgm:presLayoutVars>
          <dgm:bulletEnabled val="1"/>
        </dgm:presLayoutVars>
      </dgm:prSet>
      <dgm:spPr/>
      <dgm:t>
        <a:bodyPr/>
        <a:lstStyle/>
        <a:p>
          <a:endParaRPr kumimoji="1" lang="ja-JP" altLang="en-US"/>
        </a:p>
      </dgm:t>
    </dgm:pt>
    <dgm:pt modelId="{FB42FE46-F48C-624C-8C21-5020E924BDEB}" type="pres">
      <dgm:prSet presAssocID="{48EDE3E1-40D9-994B-95A9-F9AAF317A104}" presName="bullet3b" presStyleLbl="node1" presStyleIdx="1" presStyleCnt="3" custLinFactX="-100000" custLinFactY="3689" custLinFactNeighborX="-125596" custLinFactNeighborY="100000"/>
      <dgm:spPr/>
    </dgm:pt>
    <dgm:pt modelId="{CEC4953F-B8E8-E949-9FFD-B41233AD57AF}" type="pres">
      <dgm:prSet presAssocID="{48EDE3E1-40D9-994B-95A9-F9AAF317A104}" presName="textBox3b" presStyleLbl="revTx" presStyleIdx="1" presStyleCnt="3" custScaleX="210196" custLinFactNeighborX="49702" custLinFactNeighborY="6350">
        <dgm:presLayoutVars>
          <dgm:bulletEnabled val="1"/>
        </dgm:presLayoutVars>
      </dgm:prSet>
      <dgm:spPr/>
      <dgm:t>
        <a:bodyPr/>
        <a:lstStyle/>
        <a:p>
          <a:endParaRPr kumimoji="1" lang="ja-JP" altLang="en-US"/>
        </a:p>
      </dgm:t>
    </dgm:pt>
    <dgm:pt modelId="{F53DCE29-9FC7-5C4E-8892-DE9A85A8CD16}" type="pres">
      <dgm:prSet presAssocID="{8860F443-1DD3-2D48-A572-5D3A9E78709A}" presName="bullet3c" presStyleLbl="node1" presStyleIdx="2" presStyleCnt="3" custLinFactNeighborX="21276" custLinFactNeighborY="-13226"/>
      <dgm:spPr/>
    </dgm:pt>
    <dgm:pt modelId="{187A604D-C643-864B-9DFE-3F7CFE1B6E56}" type="pres">
      <dgm:prSet presAssocID="{8860F443-1DD3-2D48-A572-5D3A9E78709A}" presName="textBox3c" presStyleLbl="revTx" presStyleIdx="2" presStyleCnt="3">
        <dgm:presLayoutVars>
          <dgm:bulletEnabled val="1"/>
        </dgm:presLayoutVars>
      </dgm:prSet>
      <dgm:spPr/>
      <dgm:t>
        <a:bodyPr/>
        <a:lstStyle/>
        <a:p>
          <a:endParaRPr kumimoji="1" lang="ja-JP" altLang="en-US"/>
        </a:p>
      </dgm:t>
    </dgm:pt>
  </dgm:ptLst>
  <dgm:cxnLst>
    <dgm:cxn modelId="{A51C266A-4F77-E140-9832-DD90F9BF818F}" srcId="{171B7DEC-4629-434E-AE34-5D7618CF6F9B}" destId="{48EDE3E1-40D9-994B-95A9-F9AAF317A104}" srcOrd="1" destOrd="0" parTransId="{16E7C76E-6DBB-274C-8649-7BE65B865251}" sibTransId="{035D1660-0E9F-C448-8D52-AF5B18860324}"/>
    <dgm:cxn modelId="{EC73E1BE-6E5A-1349-9D97-DED890ECC9B0}" srcId="{171B7DEC-4629-434E-AE34-5D7618CF6F9B}" destId="{8860F443-1DD3-2D48-A572-5D3A9E78709A}" srcOrd="2" destOrd="0" parTransId="{E3938CFE-FF33-8749-A386-049E577F978F}" sibTransId="{0A07B99E-8E0A-434D-91BB-35B64E9A1D6E}"/>
    <dgm:cxn modelId="{6443B318-F806-4260-A086-953A60D623F9}" type="presOf" srcId="{4287BABC-2871-0E4C-8920-881EDF120864}" destId="{A1C8C88C-9AF4-5E47-9335-17C59BD8AB8A}" srcOrd="0" destOrd="0" presId="urn:microsoft.com/office/officeart/2005/8/layout/arrow2"/>
    <dgm:cxn modelId="{E5E01837-21CF-4DB1-B0B4-18EB26FCEE51}" type="presOf" srcId="{8860F443-1DD3-2D48-A572-5D3A9E78709A}" destId="{187A604D-C643-864B-9DFE-3F7CFE1B6E56}" srcOrd="0" destOrd="0" presId="urn:microsoft.com/office/officeart/2005/8/layout/arrow2"/>
    <dgm:cxn modelId="{46A00921-7B43-4268-B5DC-BFDA26D3AB3A}" type="presOf" srcId="{48EDE3E1-40D9-994B-95A9-F9AAF317A104}" destId="{CEC4953F-B8E8-E949-9FFD-B41233AD57AF}" srcOrd="0" destOrd="0" presId="urn:microsoft.com/office/officeart/2005/8/layout/arrow2"/>
    <dgm:cxn modelId="{FC6F3FEE-A8B9-8140-AC1A-D6C7F6FA22F2}" srcId="{171B7DEC-4629-434E-AE34-5D7618CF6F9B}" destId="{4287BABC-2871-0E4C-8920-881EDF120864}" srcOrd="0" destOrd="0" parTransId="{B787C4E7-BE9C-FE44-9ABD-2AE59EB14C94}" sibTransId="{8A5E7D77-0D2F-664F-925F-F373118B1D65}"/>
    <dgm:cxn modelId="{DFF9F0AB-0EF0-44D0-96AC-D0DAEB75D7D5}" type="presOf" srcId="{171B7DEC-4629-434E-AE34-5D7618CF6F9B}" destId="{9ABD5A82-1CAC-2544-AA3A-90B847E42C86}" srcOrd="0" destOrd="0" presId="urn:microsoft.com/office/officeart/2005/8/layout/arrow2"/>
    <dgm:cxn modelId="{B407563A-35B8-4045-9B38-93BD3FAEABBD}" type="presParOf" srcId="{9ABD5A82-1CAC-2544-AA3A-90B847E42C86}" destId="{4C50393E-232B-ED46-94A0-ED426A166BDE}" srcOrd="0" destOrd="0" presId="urn:microsoft.com/office/officeart/2005/8/layout/arrow2"/>
    <dgm:cxn modelId="{54773BEB-2063-4FCC-9F62-C1CFB4BDA73C}" type="presParOf" srcId="{9ABD5A82-1CAC-2544-AA3A-90B847E42C86}" destId="{8C61C774-157B-9E46-9A8B-BA898A77065A}" srcOrd="1" destOrd="0" presId="urn:microsoft.com/office/officeart/2005/8/layout/arrow2"/>
    <dgm:cxn modelId="{E6550202-EC6D-4DC9-9777-A30A580FA32E}" type="presParOf" srcId="{8C61C774-157B-9E46-9A8B-BA898A77065A}" destId="{EB76DAF2-D06C-C344-9365-18DD4CEA94A9}" srcOrd="0" destOrd="0" presId="urn:microsoft.com/office/officeart/2005/8/layout/arrow2"/>
    <dgm:cxn modelId="{FB56F9D6-0BC6-434F-B093-AD55E8F5861C}" type="presParOf" srcId="{8C61C774-157B-9E46-9A8B-BA898A77065A}" destId="{A1C8C88C-9AF4-5E47-9335-17C59BD8AB8A}" srcOrd="1" destOrd="0" presId="urn:microsoft.com/office/officeart/2005/8/layout/arrow2"/>
    <dgm:cxn modelId="{5031BBD2-06A2-4745-BC1F-3F51A9FDC62F}" type="presParOf" srcId="{8C61C774-157B-9E46-9A8B-BA898A77065A}" destId="{FB42FE46-F48C-624C-8C21-5020E924BDEB}" srcOrd="2" destOrd="0" presId="urn:microsoft.com/office/officeart/2005/8/layout/arrow2"/>
    <dgm:cxn modelId="{01E8D976-8AB2-41B8-820A-8A186461D1D1}" type="presParOf" srcId="{8C61C774-157B-9E46-9A8B-BA898A77065A}" destId="{CEC4953F-B8E8-E949-9FFD-B41233AD57AF}" srcOrd="3" destOrd="0" presId="urn:microsoft.com/office/officeart/2005/8/layout/arrow2"/>
    <dgm:cxn modelId="{5C0B6F1F-D8C3-4CD9-A759-54E5A2F2AD89}" type="presParOf" srcId="{8C61C774-157B-9E46-9A8B-BA898A77065A}" destId="{F53DCE29-9FC7-5C4E-8892-DE9A85A8CD16}" srcOrd="4" destOrd="0" presId="urn:microsoft.com/office/officeart/2005/8/layout/arrow2"/>
    <dgm:cxn modelId="{825EDC0E-7CAB-40C2-A16B-3611AC8161F2}" type="presParOf" srcId="{8C61C774-157B-9E46-9A8B-BA898A77065A}" destId="{187A604D-C643-864B-9DFE-3F7CFE1B6E56}" srcOrd="5" destOrd="0" presId="urn:microsoft.com/office/officeart/2005/8/layout/arrow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072B5-42FF-4F21-93DF-2EB69DB335D3}" type="doc">
      <dgm:prSet loTypeId="urn:microsoft.com/office/officeart/2005/8/layout/chevron1" loCatId="process" qsTypeId="urn:microsoft.com/office/officeart/2005/8/quickstyle/simple1" qsCatId="simple" csTypeId="urn:microsoft.com/office/officeart/2005/8/colors/accent1_2" csCatId="accent1" phldr="1"/>
      <dgm:spPr/>
    </dgm:pt>
    <dgm:pt modelId="{A06840CB-E8F2-44E3-9382-9D545F322B14}">
      <dgm:prSet phldrT="[テキスト]"/>
      <dgm:spPr/>
      <dgm:t>
        <a:bodyPr/>
        <a:lstStyle/>
        <a:p>
          <a:r>
            <a:rPr kumimoji="1" lang="ja-JP" altLang="en-US" dirty="0" smtClean="0"/>
            <a:t>女性が輝ける職場創出</a:t>
          </a:r>
          <a:endParaRPr kumimoji="1" lang="ja-JP" altLang="en-US" dirty="0"/>
        </a:p>
      </dgm:t>
    </dgm:pt>
    <dgm:pt modelId="{35BBC0D6-9896-43F7-807D-AF250A56450C}" type="parTrans" cxnId="{D0B2ADC0-0316-4EC9-BFB6-07AC3A5AF469}">
      <dgm:prSet/>
      <dgm:spPr/>
      <dgm:t>
        <a:bodyPr/>
        <a:lstStyle/>
        <a:p>
          <a:endParaRPr kumimoji="1" lang="ja-JP" altLang="en-US"/>
        </a:p>
      </dgm:t>
    </dgm:pt>
    <dgm:pt modelId="{EA0C5FA5-0A77-4714-99AC-1F545D6969C6}" type="sibTrans" cxnId="{D0B2ADC0-0316-4EC9-BFB6-07AC3A5AF469}">
      <dgm:prSet/>
      <dgm:spPr/>
      <dgm:t>
        <a:bodyPr/>
        <a:lstStyle/>
        <a:p>
          <a:endParaRPr kumimoji="1" lang="ja-JP" altLang="en-US"/>
        </a:p>
      </dgm:t>
    </dgm:pt>
    <dgm:pt modelId="{3C211C34-9FFE-4586-8CBD-01FA342CE517}">
      <dgm:prSet phldrT="[テキスト]"/>
      <dgm:spPr/>
      <dgm:t>
        <a:bodyPr/>
        <a:lstStyle/>
        <a:p>
          <a:r>
            <a:rPr kumimoji="1" lang="ja-JP" altLang="en-US" dirty="0" smtClean="0"/>
            <a:t>インド女性雇用拡大</a:t>
          </a:r>
          <a:endParaRPr kumimoji="1" lang="en-US" altLang="ja-JP" dirty="0" smtClean="0"/>
        </a:p>
      </dgm:t>
    </dgm:pt>
    <dgm:pt modelId="{6A9EF1EE-436A-451F-A6F1-B10DC0023C51}" type="parTrans" cxnId="{4173C683-4A87-4A45-8143-5B726896A328}">
      <dgm:prSet/>
      <dgm:spPr/>
      <dgm:t>
        <a:bodyPr/>
        <a:lstStyle/>
        <a:p>
          <a:endParaRPr kumimoji="1" lang="ja-JP" altLang="en-US"/>
        </a:p>
      </dgm:t>
    </dgm:pt>
    <dgm:pt modelId="{27E5E751-BC14-4F82-9E18-CDEB9FCDE27C}" type="sibTrans" cxnId="{4173C683-4A87-4A45-8143-5B726896A328}">
      <dgm:prSet/>
      <dgm:spPr/>
      <dgm:t>
        <a:bodyPr/>
        <a:lstStyle/>
        <a:p>
          <a:endParaRPr kumimoji="1" lang="ja-JP" altLang="en-US"/>
        </a:p>
      </dgm:t>
    </dgm:pt>
    <dgm:pt modelId="{896822BD-E406-4959-B191-A75E6DD86A97}">
      <dgm:prSet/>
      <dgm:spPr/>
      <dgm:t>
        <a:bodyPr/>
        <a:lstStyle/>
        <a:p>
          <a:r>
            <a:rPr kumimoji="1" lang="ja-JP" altLang="en-US" dirty="0" smtClean="0"/>
            <a:t>女性の</a:t>
          </a:r>
          <a:endParaRPr kumimoji="1" lang="en-US" altLang="ja-JP" dirty="0" smtClean="0"/>
        </a:p>
        <a:p>
          <a:r>
            <a:rPr kumimoji="1" lang="ja-JP" altLang="en-US" dirty="0" smtClean="0"/>
            <a:t>社会進出</a:t>
          </a:r>
          <a:endParaRPr kumimoji="1" lang="en-US" altLang="ja-JP" dirty="0" smtClean="0"/>
        </a:p>
      </dgm:t>
    </dgm:pt>
    <dgm:pt modelId="{0A95A379-EF76-45F9-BEFE-DA2657DD7557}" type="parTrans" cxnId="{02708035-3112-42B8-B046-9CB0BCF0B60F}">
      <dgm:prSet/>
      <dgm:spPr/>
      <dgm:t>
        <a:bodyPr/>
        <a:lstStyle/>
        <a:p>
          <a:endParaRPr kumimoji="1" lang="ja-JP" altLang="en-US"/>
        </a:p>
      </dgm:t>
    </dgm:pt>
    <dgm:pt modelId="{2DA685DE-732C-4C5B-B054-D59E77E8FC74}" type="sibTrans" cxnId="{02708035-3112-42B8-B046-9CB0BCF0B60F}">
      <dgm:prSet/>
      <dgm:spPr/>
      <dgm:t>
        <a:bodyPr/>
        <a:lstStyle/>
        <a:p>
          <a:endParaRPr kumimoji="1" lang="ja-JP" altLang="en-US"/>
        </a:p>
      </dgm:t>
    </dgm:pt>
    <dgm:pt modelId="{E5C27280-7771-41BD-AB80-DC7BB4EF4C1C}" type="pres">
      <dgm:prSet presAssocID="{D66072B5-42FF-4F21-93DF-2EB69DB335D3}" presName="Name0" presStyleCnt="0">
        <dgm:presLayoutVars>
          <dgm:dir/>
          <dgm:animLvl val="lvl"/>
          <dgm:resizeHandles val="exact"/>
        </dgm:presLayoutVars>
      </dgm:prSet>
      <dgm:spPr/>
    </dgm:pt>
    <dgm:pt modelId="{88E2B40D-76D7-4BCC-B3D4-3150FCD96A89}" type="pres">
      <dgm:prSet presAssocID="{A06840CB-E8F2-44E3-9382-9D545F322B14}" presName="parTxOnly" presStyleLbl="node1" presStyleIdx="0" presStyleCnt="3" custScaleX="124693" custScaleY="105062">
        <dgm:presLayoutVars>
          <dgm:chMax val="0"/>
          <dgm:chPref val="0"/>
          <dgm:bulletEnabled val="1"/>
        </dgm:presLayoutVars>
      </dgm:prSet>
      <dgm:spPr/>
      <dgm:t>
        <a:bodyPr/>
        <a:lstStyle/>
        <a:p>
          <a:endParaRPr kumimoji="1" lang="ja-JP" altLang="en-US"/>
        </a:p>
      </dgm:t>
    </dgm:pt>
    <dgm:pt modelId="{7E1871F7-E49F-4876-9991-281CF9E3B338}" type="pres">
      <dgm:prSet presAssocID="{EA0C5FA5-0A77-4714-99AC-1F545D6969C6}" presName="parTxOnlySpace" presStyleCnt="0"/>
      <dgm:spPr/>
    </dgm:pt>
    <dgm:pt modelId="{22A804A2-D834-4C7C-8DBD-A094934E5AF2}" type="pres">
      <dgm:prSet presAssocID="{3C211C34-9FFE-4586-8CBD-01FA342CE517}" presName="parTxOnly" presStyleLbl="node1" presStyleIdx="1" presStyleCnt="3" custLinFactNeighborX="17215" custLinFactNeighborY="1306">
        <dgm:presLayoutVars>
          <dgm:chMax val="0"/>
          <dgm:chPref val="0"/>
          <dgm:bulletEnabled val="1"/>
        </dgm:presLayoutVars>
      </dgm:prSet>
      <dgm:spPr/>
      <dgm:t>
        <a:bodyPr/>
        <a:lstStyle/>
        <a:p>
          <a:endParaRPr kumimoji="1" lang="ja-JP" altLang="en-US"/>
        </a:p>
      </dgm:t>
    </dgm:pt>
    <dgm:pt modelId="{6AC0C44D-F2DC-4785-90C6-62C17C15B640}" type="pres">
      <dgm:prSet presAssocID="{27E5E751-BC14-4F82-9E18-CDEB9FCDE27C}" presName="parTxOnlySpace" presStyleCnt="0"/>
      <dgm:spPr/>
    </dgm:pt>
    <dgm:pt modelId="{B7B6B9E8-1FE8-4F66-8204-4AF33C724B81}" type="pres">
      <dgm:prSet presAssocID="{896822BD-E406-4959-B191-A75E6DD86A97}"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4173C683-4A87-4A45-8143-5B726896A328}" srcId="{D66072B5-42FF-4F21-93DF-2EB69DB335D3}" destId="{3C211C34-9FFE-4586-8CBD-01FA342CE517}" srcOrd="1" destOrd="0" parTransId="{6A9EF1EE-436A-451F-A6F1-B10DC0023C51}" sibTransId="{27E5E751-BC14-4F82-9E18-CDEB9FCDE27C}"/>
    <dgm:cxn modelId="{02708035-3112-42B8-B046-9CB0BCF0B60F}" srcId="{D66072B5-42FF-4F21-93DF-2EB69DB335D3}" destId="{896822BD-E406-4959-B191-A75E6DD86A97}" srcOrd="2" destOrd="0" parTransId="{0A95A379-EF76-45F9-BEFE-DA2657DD7557}" sibTransId="{2DA685DE-732C-4C5B-B054-D59E77E8FC74}"/>
    <dgm:cxn modelId="{53BC9C0A-B952-4A7A-8D90-F6DE2EF1CD02}" type="presOf" srcId="{896822BD-E406-4959-B191-A75E6DD86A97}" destId="{B7B6B9E8-1FE8-4F66-8204-4AF33C724B81}" srcOrd="0" destOrd="0" presId="urn:microsoft.com/office/officeart/2005/8/layout/chevron1"/>
    <dgm:cxn modelId="{680F2221-A890-4CE0-B76C-8F412F8AD33E}" type="presOf" srcId="{D66072B5-42FF-4F21-93DF-2EB69DB335D3}" destId="{E5C27280-7771-41BD-AB80-DC7BB4EF4C1C}" srcOrd="0" destOrd="0" presId="urn:microsoft.com/office/officeart/2005/8/layout/chevron1"/>
    <dgm:cxn modelId="{A7F45613-A179-45C6-A797-47999F708A32}" type="presOf" srcId="{A06840CB-E8F2-44E3-9382-9D545F322B14}" destId="{88E2B40D-76D7-4BCC-B3D4-3150FCD96A89}" srcOrd="0" destOrd="0" presId="urn:microsoft.com/office/officeart/2005/8/layout/chevron1"/>
    <dgm:cxn modelId="{6C417A37-345E-4A44-9ECA-E82C684E50DE}" type="presOf" srcId="{3C211C34-9FFE-4586-8CBD-01FA342CE517}" destId="{22A804A2-D834-4C7C-8DBD-A094934E5AF2}" srcOrd="0" destOrd="0" presId="urn:microsoft.com/office/officeart/2005/8/layout/chevron1"/>
    <dgm:cxn modelId="{D0B2ADC0-0316-4EC9-BFB6-07AC3A5AF469}" srcId="{D66072B5-42FF-4F21-93DF-2EB69DB335D3}" destId="{A06840CB-E8F2-44E3-9382-9D545F322B14}" srcOrd="0" destOrd="0" parTransId="{35BBC0D6-9896-43F7-807D-AF250A56450C}" sibTransId="{EA0C5FA5-0A77-4714-99AC-1F545D6969C6}"/>
    <dgm:cxn modelId="{63C8A9A3-DB9F-48C0-80B0-0C42D5A460B9}" type="presParOf" srcId="{E5C27280-7771-41BD-AB80-DC7BB4EF4C1C}" destId="{88E2B40D-76D7-4BCC-B3D4-3150FCD96A89}" srcOrd="0" destOrd="0" presId="urn:microsoft.com/office/officeart/2005/8/layout/chevron1"/>
    <dgm:cxn modelId="{4BFE11D1-F6C9-4E19-A247-D66A37301AFB}" type="presParOf" srcId="{E5C27280-7771-41BD-AB80-DC7BB4EF4C1C}" destId="{7E1871F7-E49F-4876-9991-281CF9E3B338}" srcOrd="1" destOrd="0" presId="urn:microsoft.com/office/officeart/2005/8/layout/chevron1"/>
    <dgm:cxn modelId="{09AA18EB-9C99-4676-AC63-C4A357E84472}" type="presParOf" srcId="{E5C27280-7771-41BD-AB80-DC7BB4EF4C1C}" destId="{22A804A2-D834-4C7C-8DBD-A094934E5AF2}" srcOrd="2" destOrd="0" presId="urn:microsoft.com/office/officeart/2005/8/layout/chevron1"/>
    <dgm:cxn modelId="{0382CA0C-F072-4245-8087-FB1EB2731958}" type="presParOf" srcId="{E5C27280-7771-41BD-AB80-DC7BB4EF4C1C}" destId="{6AC0C44D-F2DC-4785-90C6-62C17C15B640}" srcOrd="3" destOrd="0" presId="urn:microsoft.com/office/officeart/2005/8/layout/chevron1"/>
    <dgm:cxn modelId="{879BE5FD-23B0-494B-A1F0-7DDFFC80FB29}" type="presParOf" srcId="{E5C27280-7771-41BD-AB80-DC7BB4EF4C1C}" destId="{B7B6B9E8-1FE8-4F66-8204-4AF33C724B81}"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7929D-DCCF-4ACD-A4EA-D47C3E60D80A}" type="doc">
      <dgm:prSet loTypeId="urn:microsoft.com/office/officeart/2005/8/layout/chevron1" loCatId="process" qsTypeId="urn:microsoft.com/office/officeart/2005/8/quickstyle/simple1" qsCatId="simple" csTypeId="urn:microsoft.com/office/officeart/2005/8/colors/accent0_1" csCatId="mainScheme" phldr="1"/>
      <dgm:spPr/>
    </dgm:pt>
    <dgm:pt modelId="{6DEE4B40-DF7D-48C0-9EE4-8858F5F768B8}">
      <dgm:prSet phldrT="[テキスト]"/>
      <dgm:spPr/>
      <dgm:t>
        <a:bodyPr/>
        <a:lstStyle/>
        <a:p>
          <a:r>
            <a:rPr kumimoji="1" lang="ja-JP" altLang="en-US" dirty="0" smtClean="0">
              <a:latin typeface="HGS明朝B" pitchFamily="18" charset="-128"/>
              <a:ea typeface="HGS明朝B" pitchFamily="18" charset="-128"/>
            </a:rPr>
            <a:t>活動内容</a:t>
          </a:r>
          <a:endParaRPr kumimoji="1" lang="ja-JP" altLang="en-US" dirty="0">
            <a:latin typeface="HGS明朝B" pitchFamily="18" charset="-128"/>
            <a:ea typeface="HGS明朝B" pitchFamily="18" charset="-128"/>
          </a:endParaRPr>
        </a:p>
      </dgm:t>
    </dgm:pt>
    <dgm:pt modelId="{863E029C-4E87-4073-8628-1A7361CEC241}" type="parTrans" cxnId="{6927B10E-5FE4-4F7F-A1CC-60F692E17FD8}">
      <dgm:prSet/>
      <dgm:spPr/>
      <dgm:t>
        <a:bodyPr/>
        <a:lstStyle/>
        <a:p>
          <a:endParaRPr kumimoji="1" lang="ja-JP" altLang="en-US"/>
        </a:p>
      </dgm:t>
    </dgm:pt>
    <dgm:pt modelId="{AB98992A-1C56-420E-B167-35D87D0BE451}" type="sibTrans" cxnId="{6927B10E-5FE4-4F7F-A1CC-60F692E17FD8}">
      <dgm:prSet/>
      <dgm:spPr/>
      <dgm:t>
        <a:bodyPr/>
        <a:lstStyle/>
        <a:p>
          <a:endParaRPr kumimoji="1" lang="ja-JP" altLang="en-US"/>
        </a:p>
      </dgm:t>
    </dgm:pt>
    <dgm:pt modelId="{BD81416C-DD60-4D4E-AE60-3986BADB1384}">
      <dgm:prSet phldrT="[テキスト]"/>
      <dgm:spPr>
        <a:solidFill>
          <a:schemeClr val="accent1">
            <a:lumMod val="20000"/>
            <a:lumOff val="80000"/>
          </a:schemeClr>
        </a:solidFill>
      </dgm:spPr>
      <dgm:t>
        <a:bodyPr/>
        <a:lstStyle/>
        <a:p>
          <a:r>
            <a:rPr kumimoji="1" lang="ja-JP" altLang="en-US" dirty="0" smtClean="0">
              <a:latin typeface="HGS明朝B" pitchFamily="18" charset="-128"/>
              <a:ea typeface="HGS明朝B" pitchFamily="18" charset="-128"/>
            </a:rPr>
            <a:t>インドのニーズ</a:t>
          </a:r>
          <a:endParaRPr kumimoji="1" lang="ja-JP" altLang="en-US" dirty="0">
            <a:latin typeface="HGS明朝B" pitchFamily="18" charset="-128"/>
            <a:ea typeface="HGS明朝B" pitchFamily="18" charset="-128"/>
          </a:endParaRPr>
        </a:p>
      </dgm:t>
    </dgm:pt>
    <dgm:pt modelId="{C0DD9E9D-7F5C-4169-9D0E-8AD0F883F5AF}" type="parTrans" cxnId="{41C8290D-6E14-4193-A9DC-5ED244A6195B}">
      <dgm:prSet/>
      <dgm:spPr/>
      <dgm:t>
        <a:bodyPr/>
        <a:lstStyle/>
        <a:p>
          <a:endParaRPr kumimoji="1" lang="ja-JP" altLang="en-US"/>
        </a:p>
      </dgm:t>
    </dgm:pt>
    <dgm:pt modelId="{5FFE72A5-6C37-4707-9160-D8C84B7B4F01}" type="sibTrans" cxnId="{41C8290D-6E14-4193-A9DC-5ED244A6195B}">
      <dgm:prSet/>
      <dgm:spPr/>
      <dgm:t>
        <a:bodyPr/>
        <a:lstStyle/>
        <a:p>
          <a:endParaRPr kumimoji="1" lang="ja-JP" altLang="en-US"/>
        </a:p>
      </dgm:t>
    </dgm:pt>
    <dgm:pt modelId="{F2A7C5B0-1F66-44CA-BFBF-B17292FDF160}">
      <dgm:prSet phldrT="[テキスト]"/>
      <dgm:spPr/>
      <dgm:t>
        <a:bodyPr/>
        <a:lstStyle/>
        <a:p>
          <a:r>
            <a:rPr kumimoji="1" lang="ja-JP" altLang="en-US" dirty="0" smtClean="0">
              <a:latin typeface="HGS明朝B" pitchFamily="18" charset="-128"/>
              <a:ea typeface="HGS明朝B" pitchFamily="18" charset="-128"/>
            </a:rPr>
            <a:t>ビジネスアイディア</a:t>
          </a:r>
          <a:endParaRPr kumimoji="1" lang="ja-JP" altLang="en-US" dirty="0">
            <a:latin typeface="HGS明朝B" pitchFamily="18" charset="-128"/>
            <a:ea typeface="HGS明朝B" pitchFamily="18" charset="-128"/>
          </a:endParaRPr>
        </a:p>
      </dgm:t>
    </dgm:pt>
    <dgm:pt modelId="{11CAB92B-3195-4117-8279-E33C044B97F6}" type="parTrans" cxnId="{AF6F329B-B8DC-424B-AF87-A3F68AF42345}">
      <dgm:prSet/>
      <dgm:spPr/>
      <dgm:t>
        <a:bodyPr/>
        <a:lstStyle/>
        <a:p>
          <a:endParaRPr kumimoji="1" lang="ja-JP" altLang="en-US"/>
        </a:p>
      </dgm:t>
    </dgm:pt>
    <dgm:pt modelId="{4D4A2F61-082A-4D09-8018-18FD4C03CDD5}" type="sibTrans" cxnId="{AF6F329B-B8DC-424B-AF87-A3F68AF42345}">
      <dgm:prSet/>
      <dgm:spPr/>
      <dgm:t>
        <a:bodyPr/>
        <a:lstStyle/>
        <a:p>
          <a:endParaRPr kumimoji="1" lang="ja-JP" altLang="en-US"/>
        </a:p>
      </dgm:t>
    </dgm:pt>
    <dgm:pt modelId="{222B85A9-D4F0-4DCA-AF6B-A33751BDE10E}" type="pres">
      <dgm:prSet presAssocID="{C6B7929D-DCCF-4ACD-A4EA-D47C3E60D80A}" presName="Name0" presStyleCnt="0">
        <dgm:presLayoutVars>
          <dgm:dir/>
          <dgm:animLvl val="lvl"/>
          <dgm:resizeHandles val="exact"/>
        </dgm:presLayoutVars>
      </dgm:prSet>
      <dgm:spPr/>
    </dgm:pt>
    <dgm:pt modelId="{FF80059B-4072-4DBB-AF86-0AE36F708704}" type="pres">
      <dgm:prSet presAssocID="{6DEE4B40-DF7D-48C0-9EE4-8858F5F768B8}" presName="parTxOnly" presStyleLbl="node1" presStyleIdx="0" presStyleCnt="3">
        <dgm:presLayoutVars>
          <dgm:chMax val="0"/>
          <dgm:chPref val="0"/>
          <dgm:bulletEnabled val="1"/>
        </dgm:presLayoutVars>
      </dgm:prSet>
      <dgm:spPr/>
      <dgm:t>
        <a:bodyPr/>
        <a:lstStyle/>
        <a:p>
          <a:endParaRPr kumimoji="1" lang="ja-JP" altLang="en-US"/>
        </a:p>
      </dgm:t>
    </dgm:pt>
    <dgm:pt modelId="{4B37CCEB-6903-4BDD-AAA8-A5C050622C67}" type="pres">
      <dgm:prSet presAssocID="{AB98992A-1C56-420E-B167-35D87D0BE451}" presName="parTxOnlySpace" presStyleCnt="0"/>
      <dgm:spPr/>
    </dgm:pt>
    <dgm:pt modelId="{CF05C727-D4C2-48C6-8DA1-CBCCBC619BBB}" type="pres">
      <dgm:prSet presAssocID="{BD81416C-DD60-4D4E-AE60-3986BADB1384}" presName="parTxOnly" presStyleLbl="node1" presStyleIdx="1" presStyleCnt="3">
        <dgm:presLayoutVars>
          <dgm:chMax val="0"/>
          <dgm:chPref val="0"/>
          <dgm:bulletEnabled val="1"/>
        </dgm:presLayoutVars>
      </dgm:prSet>
      <dgm:spPr/>
      <dgm:t>
        <a:bodyPr/>
        <a:lstStyle/>
        <a:p>
          <a:endParaRPr kumimoji="1" lang="ja-JP" altLang="en-US"/>
        </a:p>
      </dgm:t>
    </dgm:pt>
    <dgm:pt modelId="{D0EAF213-34F1-4218-988D-4FC9A3F46EF5}" type="pres">
      <dgm:prSet presAssocID="{5FFE72A5-6C37-4707-9160-D8C84B7B4F01}" presName="parTxOnlySpace" presStyleCnt="0"/>
      <dgm:spPr/>
    </dgm:pt>
    <dgm:pt modelId="{C913FDAF-3F2B-40DF-B55B-7ECF9774C033}" type="pres">
      <dgm:prSet presAssocID="{F2A7C5B0-1F66-44CA-BFBF-B17292FDF160}" presName="parTxOnly" presStyleLbl="node1" presStyleIdx="2" presStyleCnt="3" custLinFactNeighborY="16667">
        <dgm:presLayoutVars>
          <dgm:chMax val="0"/>
          <dgm:chPref val="0"/>
          <dgm:bulletEnabled val="1"/>
        </dgm:presLayoutVars>
      </dgm:prSet>
      <dgm:spPr/>
      <dgm:t>
        <a:bodyPr/>
        <a:lstStyle/>
        <a:p>
          <a:endParaRPr kumimoji="1" lang="ja-JP" altLang="en-US"/>
        </a:p>
      </dgm:t>
    </dgm:pt>
  </dgm:ptLst>
  <dgm:cxnLst>
    <dgm:cxn modelId="{6927B10E-5FE4-4F7F-A1CC-60F692E17FD8}" srcId="{C6B7929D-DCCF-4ACD-A4EA-D47C3E60D80A}" destId="{6DEE4B40-DF7D-48C0-9EE4-8858F5F768B8}" srcOrd="0" destOrd="0" parTransId="{863E029C-4E87-4073-8628-1A7361CEC241}" sibTransId="{AB98992A-1C56-420E-B167-35D87D0BE451}"/>
    <dgm:cxn modelId="{BB6B5AB7-4D0D-4D14-AFC7-1419F19BF5B4}" type="presOf" srcId="{F2A7C5B0-1F66-44CA-BFBF-B17292FDF160}" destId="{C913FDAF-3F2B-40DF-B55B-7ECF9774C033}" srcOrd="0" destOrd="0" presId="urn:microsoft.com/office/officeart/2005/8/layout/chevron1"/>
    <dgm:cxn modelId="{AF6F329B-B8DC-424B-AF87-A3F68AF42345}" srcId="{C6B7929D-DCCF-4ACD-A4EA-D47C3E60D80A}" destId="{F2A7C5B0-1F66-44CA-BFBF-B17292FDF160}" srcOrd="2" destOrd="0" parTransId="{11CAB92B-3195-4117-8279-E33C044B97F6}" sibTransId="{4D4A2F61-082A-4D09-8018-18FD4C03CDD5}"/>
    <dgm:cxn modelId="{F04E0C47-AD08-4B92-9B51-DFE9BD797DBB}" type="presOf" srcId="{C6B7929D-DCCF-4ACD-A4EA-D47C3E60D80A}" destId="{222B85A9-D4F0-4DCA-AF6B-A33751BDE10E}" srcOrd="0" destOrd="0" presId="urn:microsoft.com/office/officeart/2005/8/layout/chevron1"/>
    <dgm:cxn modelId="{E45FED5B-68A9-44AA-B789-81784A36F1E3}" type="presOf" srcId="{6DEE4B40-DF7D-48C0-9EE4-8858F5F768B8}" destId="{FF80059B-4072-4DBB-AF86-0AE36F708704}" srcOrd="0" destOrd="0" presId="urn:microsoft.com/office/officeart/2005/8/layout/chevron1"/>
    <dgm:cxn modelId="{2AB80A68-485A-4B6E-8D9D-38AD2B3C823A}" type="presOf" srcId="{BD81416C-DD60-4D4E-AE60-3986BADB1384}" destId="{CF05C727-D4C2-48C6-8DA1-CBCCBC619BBB}" srcOrd="0" destOrd="0" presId="urn:microsoft.com/office/officeart/2005/8/layout/chevron1"/>
    <dgm:cxn modelId="{41C8290D-6E14-4193-A9DC-5ED244A6195B}" srcId="{C6B7929D-DCCF-4ACD-A4EA-D47C3E60D80A}" destId="{BD81416C-DD60-4D4E-AE60-3986BADB1384}" srcOrd="1" destOrd="0" parTransId="{C0DD9E9D-7F5C-4169-9D0E-8AD0F883F5AF}" sibTransId="{5FFE72A5-6C37-4707-9160-D8C84B7B4F01}"/>
    <dgm:cxn modelId="{48C46C42-619A-4EAA-A9FF-627F9751D388}" type="presParOf" srcId="{222B85A9-D4F0-4DCA-AF6B-A33751BDE10E}" destId="{FF80059B-4072-4DBB-AF86-0AE36F708704}" srcOrd="0" destOrd="0" presId="urn:microsoft.com/office/officeart/2005/8/layout/chevron1"/>
    <dgm:cxn modelId="{12D19FF7-DB63-4EE8-AC9E-4A1025DE7EB6}" type="presParOf" srcId="{222B85A9-D4F0-4DCA-AF6B-A33751BDE10E}" destId="{4B37CCEB-6903-4BDD-AAA8-A5C050622C67}" srcOrd="1" destOrd="0" presId="urn:microsoft.com/office/officeart/2005/8/layout/chevron1"/>
    <dgm:cxn modelId="{8451BBCF-87E2-43A8-97E9-BED0B3EACBBD}" type="presParOf" srcId="{222B85A9-D4F0-4DCA-AF6B-A33751BDE10E}" destId="{CF05C727-D4C2-48C6-8DA1-CBCCBC619BBB}" srcOrd="2" destOrd="0" presId="urn:microsoft.com/office/officeart/2005/8/layout/chevron1"/>
    <dgm:cxn modelId="{EE46B9AC-D8CB-4D5B-B688-EA39D3444C5D}" type="presParOf" srcId="{222B85A9-D4F0-4DCA-AF6B-A33751BDE10E}" destId="{D0EAF213-34F1-4218-988D-4FC9A3F46EF5}" srcOrd="3" destOrd="0" presId="urn:microsoft.com/office/officeart/2005/8/layout/chevron1"/>
    <dgm:cxn modelId="{260A8364-6901-48AC-B6CA-7947B14B9B4D}" type="presParOf" srcId="{222B85A9-D4F0-4DCA-AF6B-A33751BDE10E}" destId="{C913FDAF-3F2B-40DF-B55B-7ECF9774C033}"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48EBF-B8F9-43FA-8986-703733C65F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C385CE12-B9B9-4BB2-8990-307DAD0735D0}">
      <dgm:prSet phldrT="[テキスト]" custT="1"/>
      <dgm:spPr/>
      <dgm:t>
        <a:bodyPr/>
        <a:lstStyle/>
        <a:p>
          <a:r>
            <a:rPr kumimoji="1" lang="ja-JP" altLang="en-US" sz="1400" dirty="0" smtClean="0"/>
            <a:t>低・中所得者層向けサロン</a:t>
          </a:r>
          <a:endParaRPr kumimoji="1" lang="ja-JP" altLang="en-US" sz="1400" dirty="0"/>
        </a:p>
      </dgm:t>
    </dgm:pt>
    <dgm:pt modelId="{AB81370F-C936-487B-A302-D49AE132CC0A}" type="parTrans" cxnId="{CED10E62-2026-4A8D-8D7B-D03804FD17F9}">
      <dgm:prSet/>
      <dgm:spPr/>
      <dgm:t>
        <a:bodyPr/>
        <a:lstStyle/>
        <a:p>
          <a:endParaRPr kumimoji="1" lang="ja-JP" altLang="en-US"/>
        </a:p>
      </dgm:t>
    </dgm:pt>
    <dgm:pt modelId="{87DEFE56-0C6E-4985-BD57-6970CBFA698E}" type="sibTrans" cxnId="{CED10E62-2026-4A8D-8D7B-D03804FD17F9}">
      <dgm:prSet/>
      <dgm:spPr/>
      <dgm:t>
        <a:bodyPr/>
        <a:lstStyle/>
        <a:p>
          <a:endParaRPr kumimoji="1" lang="ja-JP" altLang="en-US"/>
        </a:p>
      </dgm:t>
    </dgm:pt>
    <dgm:pt modelId="{BF3751D6-AB39-4EDE-ADFB-10E203312C30}">
      <dgm:prSet phldrT="[テキスト]" custT="1"/>
      <dgm:spPr/>
      <dgm:t>
        <a:bodyPr/>
        <a:lstStyle/>
        <a:p>
          <a:r>
            <a:rPr kumimoji="1" lang="ja-JP" altLang="en-US" sz="1400" dirty="0" smtClean="0"/>
            <a:t>美容師資格あり</a:t>
          </a:r>
          <a:endParaRPr kumimoji="1" lang="ja-JP" altLang="en-US" sz="1400" dirty="0"/>
        </a:p>
      </dgm:t>
    </dgm:pt>
    <dgm:pt modelId="{688AB9C2-810B-43E4-9DFD-54CFFC626A50}" type="parTrans" cxnId="{F4A96A27-3EBE-4B4C-B9EC-37E71A3F921B}">
      <dgm:prSet/>
      <dgm:spPr/>
      <dgm:t>
        <a:bodyPr/>
        <a:lstStyle/>
        <a:p>
          <a:endParaRPr kumimoji="1" lang="ja-JP" altLang="en-US"/>
        </a:p>
      </dgm:t>
    </dgm:pt>
    <dgm:pt modelId="{B698EB1F-08CD-4F7A-816D-2892CB32F44E}" type="sibTrans" cxnId="{F4A96A27-3EBE-4B4C-B9EC-37E71A3F921B}">
      <dgm:prSet/>
      <dgm:spPr/>
      <dgm:t>
        <a:bodyPr/>
        <a:lstStyle/>
        <a:p>
          <a:endParaRPr kumimoji="1" lang="ja-JP" altLang="en-US"/>
        </a:p>
      </dgm:t>
    </dgm:pt>
    <dgm:pt modelId="{3DE1AC0E-38FB-4DDD-9C54-B4E20316BF1C}">
      <dgm:prSet phldrT="[テキスト]" custT="1"/>
      <dgm:spPr/>
      <dgm:t>
        <a:bodyPr/>
        <a:lstStyle/>
        <a:p>
          <a:r>
            <a:rPr kumimoji="1" lang="ja-JP" altLang="en-US" sz="1400" dirty="0" smtClean="0"/>
            <a:t>美容製品：</a:t>
          </a:r>
          <a:endParaRPr kumimoji="1" lang="ja-JP" altLang="en-US" sz="1400" dirty="0"/>
        </a:p>
      </dgm:t>
    </dgm:pt>
    <dgm:pt modelId="{C5279F99-BB25-40C3-95E2-A60E3DBE5818}" type="parTrans" cxnId="{713E2C36-ABDF-4385-84F6-59300834F178}">
      <dgm:prSet/>
      <dgm:spPr/>
      <dgm:t>
        <a:bodyPr/>
        <a:lstStyle/>
        <a:p>
          <a:endParaRPr kumimoji="1" lang="ja-JP" altLang="en-US"/>
        </a:p>
      </dgm:t>
    </dgm:pt>
    <dgm:pt modelId="{18113C1F-E20D-42CB-ACBA-9CAF68018284}" type="sibTrans" cxnId="{713E2C36-ABDF-4385-84F6-59300834F178}">
      <dgm:prSet/>
      <dgm:spPr/>
      <dgm:t>
        <a:bodyPr/>
        <a:lstStyle/>
        <a:p>
          <a:endParaRPr kumimoji="1" lang="ja-JP" altLang="en-US"/>
        </a:p>
      </dgm:t>
    </dgm:pt>
    <dgm:pt modelId="{754A3DF2-179C-4CF2-9151-1C05B5F04416}">
      <dgm:prSet phldrT="[テキスト]" custT="1"/>
      <dgm:spPr/>
      <dgm:t>
        <a:bodyPr/>
        <a:lstStyle/>
        <a:p>
          <a:r>
            <a:rPr kumimoji="1" lang="ja-JP" altLang="en-US" sz="1400" dirty="0" smtClean="0"/>
            <a:t>高所得者層向けサロン</a:t>
          </a:r>
          <a:endParaRPr kumimoji="1" lang="ja-JP" altLang="en-US" sz="1400" dirty="0"/>
        </a:p>
      </dgm:t>
    </dgm:pt>
    <dgm:pt modelId="{3772EEAD-7963-481E-A7E1-5324D720726B}" type="parTrans" cxnId="{B181F5A0-7FEC-458C-BCBE-6D1762B7875F}">
      <dgm:prSet/>
      <dgm:spPr/>
      <dgm:t>
        <a:bodyPr/>
        <a:lstStyle/>
        <a:p>
          <a:endParaRPr kumimoji="1" lang="ja-JP" altLang="en-US"/>
        </a:p>
      </dgm:t>
    </dgm:pt>
    <dgm:pt modelId="{537F5103-886F-4835-B14A-BB86EEF6F3F4}" type="sibTrans" cxnId="{B181F5A0-7FEC-458C-BCBE-6D1762B7875F}">
      <dgm:prSet/>
      <dgm:spPr/>
      <dgm:t>
        <a:bodyPr/>
        <a:lstStyle/>
        <a:p>
          <a:endParaRPr kumimoji="1" lang="ja-JP" altLang="en-US"/>
        </a:p>
      </dgm:t>
    </dgm:pt>
    <dgm:pt modelId="{652A3195-BA8E-4644-8AEF-7017F215C53D}">
      <dgm:prSet phldrT="[テキスト]" custT="1"/>
      <dgm:spPr/>
      <dgm:t>
        <a:bodyPr/>
        <a:lstStyle/>
        <a:p>
          <a:r>
            <a:rPr kumimoji="1" lang="ja-JP" altLang="en-US" sz="1400" dirty="0" smtClean="0"/>
            <a:t>美容師資格あり</a:t>
          </a:r>
          <a:endParaRPr kumimoji="1" lang="ja-JP" altLang="en-US" sz="1400" dirty="0"/>
        </a:p>
      </dgm:t>
    </dgm:pt>
    <dgm:pt modelId="{D74F0FAA-B726-4C04-A5E7-34A9D71740DC}" type="parTrans" cxnId="{D4101E2E-B57A-48C4-943B-97B9BC8D7A86}">
      <dgm:prSet/>
      <dgm:spPr/>
      <dgm:t>
        <a:bodyPr/>
        <a:lstStyle/>
        <a:p>
          <a:endParaRPr kumimoji="1" lang="ja-JP" altLang="en-US"/>
        </a:p>
      </dgm:t>
    </dgm:pt>
    <dgm:pt modelId="{AD5B1CE5-948A-4115-91CC-B8F7E66750C6}" type="sibTrans" cxnId="{D4101E2E-B57A-48C4-943B-97B9BC8D7A86}">
      <dgm:prSet/>
      <dgm:spPr/>
      <dgm:t>
        <a:bodyPr/>
        <a:lstStyle/>
        <a:p>
          <a:endParaRPr kumimoji="1" lang="ja-JP" altLang="en-US"/>
        </a:p>
      </dgm:t>
    </dgm:pt>
    <dgm:pt modelId="{49FA98C3-5A46-44AD-9C46-C35BA5D0F79B}">
      <dgm:prSet phldrT="[テキスト]" custT="1"/>
      <dgm:spPr/>
      <dgm:t>
        <a:bodyPr/>
        <a:lstStyle/>
        <a:p>
          <a:r>
            <a:rPr kumimoji="1" lang="ja-JP" altLang="en-US" sz="1400" dirty="0" smtClean="0"/>
            <a:t>ブライダルパック</a:t>
          </a:r>
          <a:endParaRPr kumimoji="1" lang="ja-JP" altLang="en-US" sz="1400" dirty="0"/>
        </a:p>
      </dgm:t>
    </dgm:pt>
    <dgm:pt modelId="{1F87E120-2A40-4B3B-A585-C004716397DB}" type="parTrans" cxnId="{C42AEABB-E34F-4D95-9CB5-581DF524EE5A}">
      <dgm:prSet/>
      <dgm:spPr/>
      <dgm:t>
        <a:bodyPr/>
        <a:lstStyle/>
        <a:p>
          <a:endParaRPr kumimoji="1" lang="ja-JP" altLang="en-US"/>
        </a:p>
      </dgm:t>
    </dgm:pt>
    <dgm:pt modelId="{C2073B9B-D4F8-4AC0-801C-6053F0EE6BFD}" type="sibTrans" cxnId="{C42AEABB-E34F-4D95-9CB5-581DF524EE5A}">
      <dgm:prSet/>
      <dgm:spPr/>
      <dgm:t>
        <a:bodyPr/>
        <a:lstStyle/>
        <a:p>
          <a:endParaRPr kumimoji="1" lang="ja-JP" altLang="en-US"/>
        </a:p>
      </dgm:t>
    </dgm:pt>
    <dgm:pt modelId="{1F24476D-9054-4BCC-94E9-D1A8A426E87F}">
      <dgm:prSet phldrT="[テキスト]"/>
      <dgm:spPr/>
      <dgm:t>
        <a:bodyPr/>
        <a:lstStyle/>
        <a:p>
          <a:endParaRPr kumimoji="1" lang="ja-JP" altLang="en-US" sz="1300" dirty="0"/>
        </a:p>
      </dgm:t>
    </dgm:pt>
    <dgm:pt modelId="{2EFB499F-BB2B-4E78-8B33-62ED6E3FD262}" type="parTrans" cxnId="{9BB8CB14-A335-4302-AD25-89D8238E3C4A}">
      <dgm:prSet/>
      <dgm:spPr/>
      <dgm:t>
        <a:bodyPr/>
        <a:lstStyle/>
        <a:p>
          <a:endParaRPr kumimoji="1" lang="ja-JP" altLang="en-US"/>
        </a:p>
      </dgm:t>
    </dgm:pt>
    <dgm:pt modelId="{011EDC77-E64C-4AC3-89E8-8F670A5B16C5}" type="sibTrans" cxnId="{9BB8CB14-A335-4302-AD25-89D8238E3C4A}">
      <dgm:prSet/>
      <dgm:spPr/>
      <dgm:t>
        <a:bodyPr/>
        <a:lstStyle/>
        <a:p>
          <a:endParaRPr kumimoji="1" lang="ja-JP" altLang="en-US"/>
        </a:p>
      </dgm:t>
    </dgm:pt>
    <dgm:pt modelId="{B2BAB7C0-65CA-456A-9D2D-12EB87403D1C}">
      <dgm:prSet phldrT="[テキスト]" custT="1"/>
      <dgm:spPr/>
      <dgm:t>
        <a:bodyPr/>
        <a:lstStyle/>
        <a:p>
          <a:r>
            <a:rPr kumimoji="1" lang="ja-JP" altLang="en-US" sz="1400" dirty="0" smtClean="0"/>
            <a:t>ブライダルパック</a:t>
          </a:r>
          <a:endParaRPr kumimoji="1" lang="ja-JP" altLang="en-US" sz="1400" dirty="0"/>
        </a:p>
      </dgm:t>
    </dgm:pt>
    <dgm:pt modelId="{7B34C42F-DCCB-47BB-8154-149309BA44DE}" type="parTrans" cxnId="{CDB56444-BC84-4586-9A96-8E6B1ABFC394}">
      <dgm:prSet/>
      <dgm:spPr/>
      <dgm:t>
        <a:bodyPr/>
        <a:lstStyle/>
        <a:p>
          <a:endParaRPr kumimoji="1" lang="ja-JP" altLang="en-US"/>
        </a:p>
      </dgm:t>
    </dgm:pt>
    <dgm:pt modelId="{40B84A63-4EAC-4AB1-A685-06B67F7778C0}" type="sibTrans" cxnId="{CDB56444-BC84-4586-9A96-8E6B1ABFC394}">
      <dgm:prSet/>
      <dgm:spPr/>
      <dgm:t>
        <a:bodyPr/>
        <a:lstStyle/>
        <a:p>
          <a:endParaRPr kumimoji="1" lang="ja-JP" altLang="en-US"/>
        </a:p>
      </dgm:t>
    </dgm:pt>
    <dgm:pt modelId="{CD22CED6-6358-4808-AA5E-C2AEC127533E}">
      <dgm:prSet phldrT="[テキスト]" custT="1"/>
      <dgm:spPr/>
      <dgm:t>
        <a:bodyPr/>
        <a:lstStyle/>
        <a:p>
          <a:r>
            <a:rPr kumimoji="1" lang="ja-JP" altLang="en-US" sz="1400" dirty="0" smtClean="0"/>
            <a:t>デパート等で購入</a:t>
          </a:r>
          <a:endParaRPr kumimoji="1" lang="ja-JP" altLang="en-US" sz="1400" dirty="0"/>
        </a:p>
      </dgm:t>
    </dgm:pt>
    <dgm:pt modelId="{47E5542F-08A2-4B88-BC99-379F166B3EA3}" type="parTrans" cxnId="{010535B0-E6A8-4AD8-B9D3-AC9D1A602800}">
      <dgm:prSet/>
      <dgm:spPr/>
      <dgm:t>
        <a:bodyPr/>
        <a:lstStyle/>
        <a:p>
          <a:endParaRPr kumimoji="1" lang="ja-JP" altLang="en-US"/>
        </a:p>
      </dgm:t>
    </dgm:pt>
    <dgm:pt modelId="{F35E9AD9-FA2D-4D95-8247-D93446D9FE2E}" type="sibTrans" cxnId="{010535B0-E6A8-4AD8-B9D3-AC9D1A602800}">
      <dgm:prSet/>
      <dgm:spPr/>
      <dgm:t>
        <a:bodyPr/>
        <a:lstStyle/>
        <a:p>
          <a:endParaRPr kumimoji="1" lang="ja-JP" altLang="en-US"/>
        </a:p>
      </dgm:t>
    </dgm:pt>
    <dgm:pt modelId="{D3251BD8-6C86-4243-9A2F-6F24D279E283}">
      <dgm:prSet phldrT="[テキスト]" custT="1"/>
      <dgm:spPr/>
      <dgm:t>
        <a:bodyPr/>
        <a:lstStyle/>
        <a:p>
          <a:r>
            <a:rPr kumimoji="1" lang="ja-JP" altLang="en-US" sz="1400" dirty="0" smtClean="0"/>
            <a:t>ネイル施術メニュー：</a:t>
          </a:r>
          <a:endParaRPr kumimoji="1" lang="ja-JP" altLang="en-US" sz="1400" dirty="0"/>
        </a:p>
      </dgm:t>
    </dgm:pt>
    <dgm:pt modelId="{E8218673-F45F-4EE8-9E0E-295EEE3A449E}" type="parTrans" cxnId="{828BDABD-BAAF-4A4D-8FAC-921E5966D8F1}">
      <dgm:prSet/>
      <dgm:spPr/>
      <dgm:t>
        <a:bodyPr/>
        <a:lstStyle/>
        <a:p>
          <a:endParaRPr kumimoji="1" lang="ja-JP" altLang="en-US"/>
        </a:p>
      </dgm:t>
    </dgm:pt>
    <dgm:pt modelId="{68BFFB3A-3796-4BD7-BBF8-D4A7443769B9}" type="sibTrans" cxnId="{828BDABD-BAAF-4A4D-8FAC-921E5966D8F1}">
      <dgm:prSet/>
      <dgm:spPr/>
      <dgm:t>
        <a:bodyPr/>
        <a:lstStyle/>
        <a:p>
          <a:endParaRPr kumimoji="1" lang="ja-JP" altLang="en-US"/>
        </a:p>
      </dgm:t>
    </dgm:pt>
    <dgm:pt modelId="{3CE5C1D5-A0B6-4D5D-8BB9-8E2BA5E76004}">
      <dgm:prSet phldrT="[テキスト]" custT="1"/>
      <dgm:spPr/>
      <dgm:t>
        <a:bodyPr/>
        <a:lstStyle/>
        <a:p>
          <a:r>
            <a:rPr kumimoji="1" lang="ja-JP" altLang="en-US" sz="1400" dirty="0" smtClean="0"/>
            <a:t>マニキュア、ペディキュアのみ</a:t>
          </a:r>
          <a:endParaRPr kumimoji="1" lang="ja-JP" altLang="en-US" sz="1400" dirty="0"/>
        </a:p>
      </dgm:t>
    </dgm:pt>
    <dgm:pt modelId="{D5FA0D2E-F9AA-4DEF-B674-1ECA189DF8D5}" type="parTrans" cxnId="{F2D5F4DA-A733-44A9-BA44-F1D3726227AB}">
      <dgm:prSet/>
      <dgm:spPr/>
      <dgm:t>
        <a:bodyPr/>
        <a:lstStyle/>
        <a:p>
          <a:endParaRPr kumimoji="1" lang="ja-JP" altLang="en-US"/>
        </a:p>
      </dgm:t>
    </dgm:pt>
    <dgm:pt modelId="{F87E4359-B540-4DA3-9A60-984506D20657}" type="sibTrans" cxnId="{F2D5F4DA-A733-44A9-BA44-F1D3726227AB}">
      <dgm:prSet/>
      <dgm:spPr/>
      <dgm:t>
        <a:bodyPr/>
        <a:lstStyle/>
        <a:p>
          <a:endParaRPr kumimoji="1" lang="ja-JP" altLang="en-US"/>
        </a:p>
      </dgm:t>
    </dgm:pt>
    <dgm:pt modelId="{58E2A2A8-EE98-4791-841A-23EF3ACC187D}">
      <dgm:prSet phldrT="[テキスト]" custT="1"/>
      <dgm:spPr/>
      <dgm:t>
        <a:bodyPr/>
        <a:lstStyle/>
        <a:p>
          <a:r>
            <a:rPr kumimoji="1" lang="en-US" altLang="ja-JP" sz="1400" dirty="0" smtClean="0"/>
            <a:t>4,000Rs-</a:t>
          </a:r>
          <a:endParaRPr kumimoji="1" lang="ja-JP" altLang="en-US" sz="1400" dirty="0"/>
        </a:p>
      </dgm:t>
    </dgm:pt>
    <dgm:pt modelId="{412EBB57-8FF3-4845-9867-EAA171F56112}" type="parTrans" cxnId="{EDE7E1FE-64C3-49AE-AC0F-CC89964631FE}">
      <dgm:prSet/>
      <dgm:spPr/>
      <dgm:t>
        <a:bodyPr/>
        <a:lstStyle/>
        <a:p>
          <a:endParaRPr kumimoji="1" lang="ja-JP" altLang="en-US"/>
        </a:p>
      </dgm:t>
    </dgm:pt>
    <dgm:pt modelId="{E51C47A0-0634-4983-954D-F158CCA761C5}" type="sibTrans" cxnId="{EDE7E1FE-64C3-49AE-AC0F-CC89964631FE}">
      <dgm:prSet/>
      <dgm:spPr/>
      <dgm:t>
        <a:bodyPr/>
        <a:lstStyle/>
        <a:p>
          <a:endParaRPr kumimoji="1" lang="ja-JP" altLang="en-US"/>
        </a:p>
      </dgm:t>
    </dgm:pt>
    <dgm:pt modelId="{762F8A9D-8378-446D-83D3-04B55D5DCC1E}">
      <dgm:prSet phldrT="[テキスト]" custT="1"/>
      <dgm:spPr/>
      <dgm:t>
        <a:bodyPr/>
        <a:lstStyle/>
        <a:p>
          <a:r>
            <a:rPr kumimoji="1" lang="ja-JP" altLang="en-US" sz="1400" dirty="0" smtClean="0"/>
            <a:t>美容製品：</a:t>
          </a:r>
          <a:endParaRPr kumimoji="1" lang="ja-JP" altLang="en-US" sz="1400" dirty="0"/>
        </a:p>
      </dgm:t>
    </dgm:pt>
    <dgm:pt modelId="{A015EB3F-01CB-486B-ABE7-B2E039BED836}" type="parTrans" cxnId="{18E4EC45-C805-4761-851D-3C17EAF1F824}">
      <dgm:prSet/>
      <dgm:spPr/>
      <dgm:t>
        <a:bodyPr/>
        <a:lstStyle/>
        <a:p>
          <a:endParaRPr kumimoji="1" lang="ja-JP" altLang="en-US"/>
        </a:p>
      </dgm:t>
    </dgm:pt>
    <dgm:pt modelId="{B28D5D7D-341E-4D4E-BD10-5BB8A52C351A}" type="sibTrans" cxnId="{18E4EC45-C805-4761-851D-3C17EAF1F824}">
      <dgm:prSet/>
      <dgm:spPr/>
      <dgm:t>
        <a:bodyPr/>
        <a:lstStyle/>
        <a:p>
          <a:endParaRPr kumimoji="1" lang="ja-JP" altLang="en-US"/>
        </a:p>
      </dgm:t>
    </dgm:pt>
    <dgm:pt modelId="{35D8669B-23C0-4FC9-B28E-39B43FDC6DF5}">
      <dgm:prSet phldrT="[テキスト]" custT="1"/>
      <dgm:spPr/>
      <dgm:t>
        <a:bodyPr/>
        <a:lstStyle/>
        <a:p>
          <a:r>
            <a:rPr kumimoji="1" lang="ja-JP" altLang="en-US" sz="1400" dirty="0" smtClean="0"/>
            <a:t>独自商品製造、業者から購入</a:t>
          </a:r>
          <a:endParaRPr kumimoji="1" lang="ja-JP" altLang="en-US" sz="1400" dirty="0"/>
        </a:p>
      </dgm:t>
    </dgm:pt>
    <dgm:pt modelId="{6F6949BC-ED17-4EED-B6F3-BE30E5023565}" type="parTrans" cxnId="{CEE91C77-3398-4C93-8385-CF580DB2FA35}">
      <dgm:prSet/>
      <dgm:spPr/>
      <dgm:t>
        <a:bodyPr/>
        <a:lstStyle/>
        <a:p>
          <a:endParaRPr kumimoji="1" lang="ja-JP" altLang="en-US"/>
        </a:p>
      </dgm:t>
    </dgm:pt>
    <dgm:pt modelId="{F3E74991-19F4-4FCF-B53E-AB11743C3F6B}" type="sibTrans" cxnId="{CEE91C77-3398-4C93-8385-CF580DB2FA35}">
      <dgm:prSet/>
      <dgm:spPr/>
      <dgm:t>
        <a:bodyPr/>
        <a:lstStyle/>
        <a:p>
          <a:endParaRPr kumimoji="1" lang="ja-JP" altLang="en-US"/>
        </a:p>
      </dgm:t>
    </dgm:pt>
    <dgm:pt modelId="{6C3C2F18-433E-47CE-A402-21887E00858E}">
      <dgm:prSet phldrT="[テキスト]" custT="1"/>
      <dgm:spPr/>
      <dgm:t>
        <a:bodyPr/>
        <a:lstStyle/>
        <a:p>
          <a:r>
            <a:rPr kumimoji="1" lang="ja-JP" altLang="en-US" sz="1400" dirty="0" smtClean="0"/>
            <a:t>ネイル施術メニュー：</a:t>
          </a:r>
          <a:endParaRPr kumimoji="1" lang="ja-JP" altLang="en-US" sz="1400" dirty="0"/>
        </a:p>
      </dgm:t>
    </dgm:pt>
    <dgm:pt modelId="{46019183-CA5C-4625-A2E5-C26BEED19CD8}" type="parTrans" cxnId="{7EDA772E-F6BC-4E15-93DC-1386AFB2B0B2}">
      <dgm:prSet/>
      <dgm:spPr/>
      <dgm:t>
        <a:bodyPr/>
        <a:lstStyle/>
        <a:p>
          <a:endParaRPr kumimoji="1" lang="ja-JP" altLang="en-US"/>
        </a:p>
      </dgm:t>
    </dgm:pt>
    <dgm:pt modelId="{E0FE1B36-B49C-406E-8095-E2509C9520D9}" type="sibTrans" cxnId="{7EDA772E-F6BC-4E15-93DC-1386AFB2B0B2}">
      <dgm:prSet/>
      <dgm:spPr/>
      <dgm:t>
        <a:bodyPr/>
        <a:lstStyle/>
        <a:p>
          <a:endParaRPr kumimoji="1" lang="ja-JP" altLang="en-US"/>
        </a:p>
      </dgm:t>
    </dgm:pt>
    <dgm:pt modelId="{FE927389-304C-4D24-B3EA-5AA76FF73B2D}">
      <dgm:prSet phldrT="[テキスト]" custT="1"/>
      <dgm:spPr/>
      <dgm:t>
        <a:bodyPr/>
        <a:lstStyle/>
        <a:p>
          <a:r>
            <a:rPr kumimoji="1" lang="ja-JP" altLang="en-US" sz="1400" dirty="0" smtClean="0"/>
            <a:t>マニキュア、ペディキュアのみ</a:t>
          </a:r>
          <a:endParaRPr kumimoji="1" lang="ja-JP" altLang="en-US" sz="1400" dirty="0"/>
        </a:p>
      </dgm:t>
    </dgm:pt>
    <dgm:pt modelId="{3C49DB2E-CD25-4C0D-A572-645805F4FCE4}" type="parTrans" cxnId="{280BAA8C-1D03-4949-9052-E9D988080FB8}">
      <dgm:prSet/>
      <dgm:spPr/>
      <dgm:t>
        <a:bodyPr/>
        <a:lstStyle/>
        <a:p>
          <a:endParaRPr kumimoji="1" lang="ja-JP" altLang="en-US"/>
        </a:p>
      </dgm:t>
    </dgm:pt>
    <dgm:pt modelId="{278D2D34-9694-40E0-A13B-8F854D91036C}" type="sibTrans" cxnId="{280BAA8C-1D03-4949-9052-E9D988080FB8}">
      <dgm:prSet/>
      <dgm:spPr/>
      <dgm:t>
        <a:bodyPr/>
        <a:lstStyle/>
        <a:p>
          <a:endParaRPr kumimoji="1" lang="ja-JP" altLang="en-US"/>
        </a:p>
      </dgm:t>
    </dgm:pt>
    <dgm:pt modelId="{67368D52-6091-4BC5-B607-606EDA73406B}">
      <dgm:prSet phldrT="[テキスト]" custT="1"/>
      <dgm:spPr/>
      <dgm:t>
        <a:bodyPr/>
        <a:lstStyle/>
        <a:p>
          <a:r>
            <a:rPr kumimoji="1" lang="en-US" altLang="ja-JP" sz="1400" dirty="0" smtClean="0"/>
            <a:t>2,500-4,000Rs</a:t>
          </a:r>
          <a:endParaRPr kumimoji="1" lang="ja-JP" altLang="en-US" sz="1400" dirty="0"/>
        </a:p>
      </dgm:t>
    </dgm:pt>
    <dgm:pt modelId="{772EFF21-825E-4A69-8720-28A706F284F2}" type="sibTrans" cxnId="{06BD0295-8B42-46B6-914F-F131D703CAD1}">
      <dgm:prSet/>
      <dgm:spPr/>
      <dgm:t>
        <a:bodyPr/>
        <a:lstStyle/>
        <a:p>
          <a:endParaRPr kumimoji="1" lang="ja-JP" altLang="en-US"/>
        </a:p>
      </dgm:t>
    </dgm:pt>
    <dgm:pt modelId="{D9B5DB02-8ADC-45C8-B8A3-E59F38D6268B}" type="parTrans" cxnId="{06BD0295-8B42-46B6-914F-F131D703CAD1}">
      <dgm:prSet/>
      <dgm:spPr/>
      <dgm:t>
        <a:bodyPr/>
        <a:lstStyle/>
        <a:p>
          <a:endParaRPr kumimoji="1" lang="ja-JP" altLang="en-US"/>
        </a:p>
      </dgm:t>
    </dgm:pt>
    <dgm:pt modelId="{F545951A-B83F-4D09-8DE0-F26FCE7A00C2}" type="pres">
      <dgm:prSet presAssocID="{0B948EBF-B8F9-43FA-8986-703733C65F1E}" presName="Name0" presStyleCnt="0">
        <dgm:presLayoutVars>
          <dgm:dir/>
          <dgm:animLvl val="lvl"/>
          <dgm:resizeHandles val="exact"/>
        </dgm:presLayoutVars>
      </dgm:prSet>
      <dgm:spPr/>
      <dgm:t>
        <a:bodyPr/>
        <a:lstStyle/>
        <a:p>
          <a:endParaRPr kumimoji="1" lang="ja-JP" altLang="en-US"/>
        </a:p>
      </dgm:t>
    </dgm:pt>
    <dgm:pt modelId="{4328C323-3DF7-4EBE-A478-BBF3A8F777D3}" type="pres">
      <dgm:prSet presAssocID="{C385CE12-B9B9-4BB2-8990-307DAD0735D0}" presName="composite" presStyleCnt="0"/>
      <dgm:spPr/>
    </dgm:pt>
    <dgm:pt modelId="{119EDEC8-8B0B-463B-A87E-77C2013B8BC7}" type="pres">
      <dgm:prSet presAssocID="{C385CE12-B9B9-4BB2-8990-307DAD0735D0}" presName="parTx" presStyleLbl="alignNode1" presStyleIdx="0" presStyleCnt="2">
        <dgm:presLayoutVars>
          <dgm:chMax val="0"/>
          <dgm:chPref val="0"/>
          <dgm:bulletEnabled val="1"/>
        </dgm:presLayoutVars>
      </dgm:prSet>
      <dgm:spPr/>
      <dgm:t>
        <a:bodyPr/>
        <a:lstStyle/>
        <a:p>
          <a:endParaRPr kumimoji="1" lang="ja-JP" altLang="en-US"/>
        </a:p>
      </dgm:t>
    </dgm:pt>
    <dgm:pt modelId="{11DBE4AF-DA34-4FE8-BA5B-22196B5CC2D5}" type="pres">
      <dgm:prSet presAssocID="{C385CE12-B9B9-4BB2-8990-307DAD0735D0}" presName="desTx" presStyleLbl="alignAccFollowNode1" presStyleIdx="0" presStyleCnt="2" custScaleY="100000">
        <dgm:presLayoutVars>
          <dgm:bulletEnabled val="1"/>
        </dgm:presLayoutVars>
      </dgm:prSet>
      <dgm:spPr/>
      <dgm:t>
        <a:bodyPr/>
        <a:lstStyle/>
        <a:p>
          <a:endParaRPr kumimoji="1" lang="ja-JP" altLang="en-US"/>
        </a:p>
      </dgm:t>
    </dgm:pt>
    <dgm:pt modelId="{59ABA457-133A-4C70-BB72-31513AED480A}" type="pres">
      <dgm:prSet presAssocID="{87DEFE56-0C6E-4985-BD57-6970CBFA698E}" presName="space" presStyleCnt="0"/>
      <dgm:spPr/>
    </dgm:pt>
    <dgm:pt modelId="{13C7E48A-CA65-4F94-A5CE-E502CCAD31D1}" type="pres">
      <dgm:prSet presAssocID="{754A3DF2-179C-4CF2-9151-1C05B5F04416}" presName="composite" presStyleCnt="0"/>
      <dgm:spPr/>
    </dgm:pt>
    <dgm:pt modelId="{BD1DB1DE-1F85-4776-A6C8-2A9DF50DE27C}" type="pres">
      <dgm:prSet presAssocID="{754A3DF2-179C-4CF2-9151-1C05B5F04416}" presName="parTx" presStyleLbl="alignNode1" presStyleIdx="1" presStyleCnt="2">
        <dgm:presLayoutVars>
          <dgm:chMax val="0"/>
          <dgm:chPref val="0"/>
          <dgm:bulletEnabled val="1"/>
        </dgm:presLayoutVars>
      </dgm:prSet>
      <dgm:spPr/>
      <dgm:t>
        <a:bodyPr/>
        <a:lstStyle/>
        <a:p>
          <a:endParaRPr kumimoji="1" lang="ja-JP" altLang="en-US"/>
        </a:p>
      </dgm:t>
    </dgm:pt>
    <dgm:pt modelId="{B089767D-9F69-4B94-B295-A101D99EBE91}" type="pres">
      <dgm:prSet presAssocID="{754A3DF2-179C-4CF2-9151-1C05B5F04416}" presName="desTx" presStyleLbl="alignAccFollowNode1" presStyleIdx="1" presStyleCnt="2">
        <dgm:presLayoutVars>
          <dgm:bulletEnabled val="1"/>
        </dgm:presLayoutVars>
      </dgm:prSet>
      <dgm:spPr/>
      <dgm:t>
        <a:bodyPr/>
        <a:lstStyle/>
        <a:p>
          <a:endParaRPr kumimoji="1" lang="ja-JP" altLang="en-US"/>
        </a:p>
      </dgm:t>
    </dgm:pt>
  </dgm:ptLst>
  <dgm:cxnLst>
    <dgm:cxn modelId="{828BDABD-BAAF-4A4D-8FAC-921E5966D8F1}" srcId="{C385CE12-B9B9-4BB2-8990-307DAD0735D0}" destId="{D3251BD8-6C86-4243-9A2F-6F24D279E283}" srcOrd="5" destOrd="0" parTransId="{E8218673-F45F-4EE8-9E0E-295EEE3A449E}" sibTransId="{68BFFB3A-3796-4BD7-BBF8-D4A7443769B9}"/>
    <dgm:cxn modelId="{C93696BC-2653-4B73-BED6-2462AE03AE5D}" type="presOf" srcId="{35D8669B-23C0-4FC9-B28E-39B43FDC6DF5}" destId="{B089767D-9F69-4B94-B295-A101D99EBE91}" srcOrd="0" destOrd="4" presId="urn:microsoft.com/office/officeart/2005/8/layout/hList1"/>
    <dgm:cxn modelId="{887D6E28-FC4F-4C31-9D24-8127F7AFBDA6}" type="presOf" srcId="{762F8A9D-8378-446D-83D3-04B55D5DCC1E}" destId="{B089767D-9F69-4B94-B295-A101D99EBE91}" srcOrd="0" destOrd="3" presId="urn:microsoft.com/office/officeart/2005/8/layout/hList1"/>
    <dgm:cxn modelId="{E9CC8DB0-C5A4-4209-97C7-694DBD237E18}" type="presOf" srcId="{6C3C2F18-433E-47CE-A402-21887E00858E}" destId="{B089767D-9F69-4B94-B295-A101D99EBE91}" srcOrd="0" destOrd="5" presId="urn:microsoft.com/office/officeart/2005/8/layout/hList1"/>
    <dgm:cxn modelId="{A948D21D-3D39-4995-B264-949120D68234}" type="presOf" srcId="{3CE5C1D5-A0B6-4D5D-8BB9-8E2BA5E76004}" destId="{11DBE4AF-DA34-4FE8-BA5B-22196B5CC2D5}" srcOrd="0" destOrd="6" presId="urn:microsoft.com/office/officeart/2005/8/layout/hList1"/>
    <dgm:cxn modelId="{90A5D091-B069-4B8B-A565-BD003CB37446}" type="presOf" srcId="{0B948EBF-B8F9-43FA-8986-703733C65F1E}" destId="{F545951A-B83F-4D09-8DE0-F26FCE7A00C2}" srcOrd="0" destOrd="0" presId="urn:microsoft.com/office/officeart/2005/8/layout/hList1"/>
    <dgm:cxn modelId="{4888195D-531F-44AC-AA9D-9BE7E03177DD}" type="presOf" srcId="{49FA98C3-5A46-44AD-9C46-C35BA5D0F79B}" destId="{B089767D-9F69-4B94-B295-A101D99EBE91}" srcOrd="0" destOrd="1" presId="urn:microsoft.com/office/officeart/2005/8/layout/hList1"/>
    <dgm:cxn modelId="{F4A96A27-3EBE-4B4C-B9EC-37E71A3F921B}" srcId="{C385CE12-B9B9-4BB2-8990-307DAD0735D0}" destId="{BF3751D6-AB39-4EDE-ADFB-10E203312C30}" srcOrd="0" destOrd="0" parTransId="{688AB9C2-810B-43E4-9DFD-54CFFC626A50}" sibTransId="{B698EB1F-08CD-4F7A-816D-2892CB32F44E}"/>
    <dgm:cxn modelId="{9BB8CB14-A335-4302-AD25-89D8238E3C4A}" srcId="{C385CE12-B9B9-4BB2-8990-307DAD0735D0}" destId="{1F24476D-9054-4BCC-94E9-D1A8A426E87F}" srcOrd="7" destOrd="0" parTransId="{2EFB499F-BB2B-4E78-8B33-62ED6E3FD262}" sibTransId="{011EDC77-E64C-4AC3-89E8-8F670A5B16C5}"/>
    <dgm:cxn modelId="{9CD3BD16-83AD-4BAC-968A-6EF23BFF60E6}" type="presOf" srcId="{CD22CED6-6358-4808-AA5E-C2AEC127533E}" destId="{11DBE4AF-DA34-4FE8-BA5B-22196B5CC2D5}" srcOrd="0" destOrd="4" presId="urn:microsoft.com/office/officeart/2005/8/layout/hList1"/>
    <dgm:cxn modelId="{18E4EC45-C805-4761-851D-3C17EAF1F824}" srcId="{754A3DF2-179C-4CF2-9151-1C05B5F04416}" destId="{762F8A9D-8378-446D-83D3-04B55D5DCC1E}" srcOrd="3" destOrd="0" parTransId="{A015EB3F-01CB-486B-ABE7-B2E039BED836}" sibTransId="{B28D5D7D-341E-4D4E-BD10-5BB8A52C351A}"/>
    <dgm:cxn modelId="{7EDA772E-F6BC-4E15-93DC-1386AFB2B0B2}" srcId="{754A3DF2-179C-4CF2-9151-1C05B5F04416}" destId="{6C3C2F18-433E-47CE-A402-21887E00858E}" srcOrd="5" destOrd="0" parTransId="{46019183-CA5C-4625-A2E5-C26BEED19CD8}" sibTransId="{E0FE1B36-B49C-406E-8095-E2509C9520D9}"/>
    <dgm:cxn modelId="{E68EA241-29AD-40F1-A411-F3DF5CF83A81}" type="presOf" srcId="{3DE1AC0E-38FB-4DDD-9C54-B4E20316BF1C}" destId="{11DBE4AF-DA34-4FE8-BA5B-22196B5CC2D5}" srcOrd="0" destOrd="3" presId="urn:microsoft.com/office/officeart/2005/8/layout/hList1"/>
    <dgm:cxn modelId="{B181F5A0-7FEC-458C-BCBE-6D1762B7875F}" srcId="{0B948EBF-B8F9-43FA-8986-703733C65F1E}" destId="{754A3DF2-179C-4CF2-9151-1C05B5F04416}" srcOrd="1" destOrd="0" parTransId="{3772EEAD-7963-481E-A7E1-5324D720726B}" sibTransId="{537F5103-886F-4835-B14A-BB86EEF6F3F4}"/>
    <dgm:cxn modelId="{F5C1C9C0-F83D-46A9-9ECE-D4A5A45B9EF1}" type="presOf" srcId="{58E2A2A8-EE98-4791-841A-23EF3ACC187D}" destId="{B089767D-9F69-4B94-B295-A101D99EBE91}" srcOrd="0" destOrd="2" presId="urn:microsoft.com/office/officeart/2005/8/layout/hList1"/>
    <dgm:cxn modelId="{F2D5F4DA-A733-44A9-BA44-F1D3726227AB}" srcId="{C385CE12-B9B9-4BB2-8990-307DAD0735D0}" destId="{3CE5C1D5-A0B6-4D5D-8BB9-8E2BA5E76004}" srcOrd="6" destOrd="0" parTransId="{D5FA0D2E-F9AA-4DEF-B674-1ECA189DF8D5}" sibTransId="{F87E4359-B540-4DA3-9A60-984506D20657}"/>
    <dgm:cxn modelId="{2B99E5D4-5837-4A8A-AA4D-362BE9E8AFC1}" type="presOf" srcId="{C385CE12-B9B9-4BB2-8990-307DAD0735D0}" destId="{119EDEC8-8B0B-463B-A87E-77C2013B8BC7}" srcOrd="0" destOrd="0" presId="urn:microsoft.com/office/officeart/2005/8/layout/hList1"/>
    <dgm:cxn modelId="{00FC277E-055A-40EA-B189-619F98DAB382}" type="presOf" srcId="{D3251BD8-6C86-4243-9A2F-6F24D279E283}" destId="{11DBE4AF-DA34-4FE8-BA5B-22196B5CC2D5}" srcOrd="0" destOrd="5" presId="urn:microsoft.com/office/officeart/2005/8/layout/hList1"/>
    <dgm:cxn modelId="{3F4E6826-BA7C-4C78-817E-1440B7452005}" type="presOf" srcId="{B2BAB7C0-65CA-456A-9D2D-12EB87403D1C}" destId="{11DBE4AF-DA34-4FE8-BA5B-22196B5CC2D5}" srcOrd="0" destOrd="1" presId="urn:microsoft.com/office/officeart/2005/8/layout/hList1"/>
    <dgm:cxn modelId="{AD933442-B80F-4DFA-9F9F-81C7AC7EAAC5}" type="presOf" srcId="{FE927389-304C-4D24-B3EA-5AA76FF73B2D}" destId="{B089767D-9F69-4B94-B295-A101D99EBE91}" srcOrd="0" destOrd="6" presId="urn:microsoft.com/office/officeart/2005/8/layout/hList1"/>
    <dgm:cxn modelId="{CDB56444-BC84-4586-9A96-8E6B1ABFC394}" srcId="{C385CE12-B9B9-4BB2-8990-307DAD0735D0}" destId="{B2BAB7C0-65CA-456A-9D2D-12EB87403D1C}" srcOrd="1" destOrd="0" parTransId="{7B34C42F-DCCB-47BB-8154-149309BA44DE}" sibTransId="{40B84A63-4EAC-4AB1-A685-06B67F7778C0}"/>
    <dgm:cxn modelId="{EA3FD662-6244-497F-9954-165813216F39}" type="presOf" srcId="{652A3195-BA8E-4644-8AEF-7017F215C53D}" destId="{B089767D-9F69-4B94-B295-A101D99EBE91}" srcOrd="0" destOrd="0" presId="urn:microsoft.com/office/officeart/2005/8/layout/hList1"/>
    <dgm:cxn modelId="{D4101E2E-B57A-48C4-943B-97B9BC8D7A86}" srcId="{754A3DF2-179C-4CF2-9151-1C05B5F04416}" destId="{652A3195-BA8E-4644-8AEF-7017F215C53D}" srcOrd="0" destOrd="0" parTransId="{D74F0FAA-B726-4C04-A5E7-34A9D71740DC}" sibTransId="{AD5B1CE5-948A-4115-91CC-B8F7E66750C6}"/>
    <dgm:cxn modelId="{7FE29CF0-A080-4E3C-8FB1-8D431CC6CC6E}" type="presOf" srcId="{67368D52-6091-4BC5-B607-606EDA73406B}" destId="{11DBE4AF-DA34-4FE8-BA5B-22196B5CC2D5}" srcOrd="0" destOrd="2" presId="urn:microsoft.com/office/officeart/2005/8/layout/hList1"/>
    <dgm:cxn modelId="{CED10E62-2026-4A8D-8D7B-D03804FD17F9}" srcId="{0B948EBF-B8F9-43FA-8986-703733C65F1E}" destId="{C385CE12-B9B9-4BB2-8990-307DAD0735D0}" srcOrd="0" destOrd="0" parTransId="{AB81370F-C936-487B-A302-D49AE132CC0A}" sibTransId="{87DEFE56-0C6E-4985-BD57-6970CBFA698E}"/>
    <dgm:cxn modelId="{CEE91C77-3398-4C93-8385-CF580DB2FA35}" srcId="{754A3DF2-179C-4CF2-9151-1C05B5F04416}" destId="{35D8669B-23C0-4FC9-B28E-39B43FDC6DF5}" srcOrd="4" destOrd="0" parTransId="{6F6949BC-ED17-4EED-B6F3-BE30E5023565}" sibTransId="{F3E74991-19F4-4FCF-B53E-AB11743C3F6B}"/>
    <dgm:cxn modelId="{EDE7E1FE-64C3-49AE-AC0F-CC89964631FE}" srcId="{754A3DF2-179C-4CF2-9151-1C05B5F04416}" destId="{58E2A2A8-EE98-4791-841A-23EF3ACC187D}" srcOrd="2" destOrd="0" parTransId="{412EBB57-8FF3-4845-9867-EAA171F56112}" sibTransId="{E51C47A0-0634-4983-954D-F158CCA761C5}"/>
    <dgm:cxn modelId="{06BD0295-8B42-46B6-914F-F131D703CAD1}" srcId="{C385CE12-B9B9-4BB2-8990-307DAD0735D0}" destId="{67368D52-6091-4BC5-B607-606EDA73406B}" srcOrd="2" destOrd="0" parTransId="{D9B5DB02-8ADC-45C8-B8A3-E59F38D6268B}" sibTransId="{772EFF21-825E-4A69-8720-28A706F284F2}"/>
    <dgm:cxn modelId="{AF4EC769-BB2E-4C0C-8447-280869F625BF}" type="presOf" srcId="{BF3751D6-AB39-4EDE-ADFB-10E203312C30}" destId="{11DBE4AF-DA34-4FE8-BA5B-22196B5CC2D5}" srcOrd="0" destOrd="0" presId="urn:microsoft.com/office/officeart/2005/8/layout/hList1"/>
    <dgm:cxn modelId="{68B26CF5-10D6-4346-9A6D-CA9FC7B204F9}" type="presOf" srcId="{1F24476D-9054-4BCC-94E9-D1A8A426E87F}" destId="{11DBE4AF-DA34-4FE8-BA5B-22196B5CC2D5}" srcOrd="0" destOrd="7" presId="urn:microsoft.com/office/officeart/2005/8/layout/hList1"/>
    <dgm:cxn modelId="{C42AEABB-E34F-4D95-9CB5-581DF524EE5A}" srcId="{754A3DF2-179C-4CF2-9151-1C05B5F04416}" destId="{49FA98C3-5A46-44AD-9C46-C35BA5D0F79B}" srcOrd="1" destOrd="0" parTransId="{1F87E120-2A40-4B3B-A585-C004716397DB}" sibTransId="{C2073B9B-D4F8-4AC0-801C-6053F0EE6BFD}"/>
    <dgm:cxn modelId="{010535B0-E6A8-4AD8-B9D3-AC9D1A602800}" srcId="{C385CE12-B9B9-4BB2-8990-307DAD0735D0}" destId="{CD22CED6-6358-4808-AA5E-C2AEC127533E}" srcOrd="4" destOrd="0" parTransId="{47E5542F-08A2-4B88-BC99-379F166B3EA3}" sibTransId="{F35E9AD9-FA2D-4D95-8247-D93446D9FE2E}"/>
    <dgm:cxn modelId="{D3FEE181-7405-4B6E-AF16-9296AA09CED3}" type="presOf" srcId="{754A3DF2-179C-4CF2-9151-1C05B5F04416}" destId="{BD1DB1DE-1F85-4776-A6C8-2A9DF50DE27C}" srcOrd="0" destOrd="0" presId="urn:microsoft.com/office/officeart/2005/8/layout/hList1"/>
    <dgm:cxn modelId="{280BAA8C-1D03-4949-9052-E9D988080FB8}" srcId="{754A3DF2-179C-4CF2-9151-1C05B5F04416}" destId="{FE927389-304C-4D24-B3EA-5AA76FF73B2D}" srcOrd="6" destOrd="0" parTransId="{3C49DB2E-CD25-4C0D-A572-645805F4FCE4}" sibTransId="{278D2D34-9694-40E0-A13B-8F854D91036C}"/>
    <dgm:cxn modelId="{713E2C36-ABDF-4385-84F6-59300834F178}" srcId="{C385CE12-B9B9-4BB2-8990-307DAD0735D0}" destId="{3DE1AC0E-38FB-4DDD-9C54-B4E20316BF1C}" srcOrd="3" destOrd="0" parTransId="{C5279F99-BB25-40C3-95E2-A60E3DBE5818}" sibTransId="{18113C1F-E20D-42CB-ACBA-9CAF68018284}"/>
    <dgm:cxn modelId="{87D23705-EBC4-4531-98AA-A9043D17557F}" type="presParOf" srcId="{F545951A-B83F-4D09-8DE0-F26FCE7A00C2}" destId="{4328C323-3DF7-4EBE-A478-BBF3A8F777D3}" srcOrd="0" destOrd="0" presId="urn:microsoft.com/office/officeart/2005/8/layout/hList1"/>
    <dgm:cxn modelId="{066BFBBB-DDAB-4920-87E5-9EE8AA8E4909}" type="presParOf" srcId="{4328C323-3DF7-4EBE-A478-BBF3A8F777D3}" destId="{119EDEC8-8B0B-463B-A87E-77C2013B8BC7}" srcOrd="0" destOrd="0" presId="urn:microsoft.com/office/officeart/2005/8/layout/hList1"/>
    <dgm:cxn modelId="{A9A1BC0B-08BD-4045-998F-CA8294519ABF}" type="presParOf" srcId="{4328C323-3DF7-4EBE-A478-BBF3A8F777D3}" destId="{11DBE4AF-DA34-4FE8-BA5B-22196B5CC2D5}" srcOrd="1" destOrd="0" presId="urn:microsoft.com/office/officeart/2005/8/layout/hList1"/>
    <dgm:cxn modelId="{917A6902-21B1-4F36-B512-AD333704F8BF}" type="presParOf" srcId="{F545951A-B83F-4D09-8DE0-F26FCE7A00C2}" destId="{59ABA457-133A-4C70-BB72-31513AED480A}" srcOrd="1" destOrd="0" presId="urn:microsoft.com/office/officeart/2005/8/layout/hList1"/>
    <dgm:cxn modelId="{35806922-2985-4C20-9661-4740AF171CFD}" type="presParOf" srcId="{F545951A-B83F-4D09-8DE0-F26FCE7A00C2}" destId="{13C7E48A-CA65-4F94-A5CE-E502CCAD31D1}" srcOrd="2" destOrd="0" presId="urn:microsoft.com/office/officeart/2005/8/layout/hList1"/>
    <dgm:cxn modelId="{D04EAC7C-FF84-441C-9D9D-20C9C5A521E2}" type="presParOf" srcId="{13C7E48A-CA65-4F94-A5CE-E502CCAD31D1}" destId="{BD1DB1DE-1F85-4776-A6C8-2A9DF50DE27C}" srcOrd="0" destOrd="0" presId="urn:microsoft.com/office/officeart/2005/8/layout/hList1"/>
    <dgm:cxn modelId="{A26D99EC-55B6-4EBC-87F1-60215F9C5553}" type="presParOf" srcId="{13C7E48A-CA65-4F94-A5CE-E502CCAD31D1}" destId="{B089767D-9F69-4B94-B295-A101D99EBE9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B7929D-DCCF-4ACD-A4EA-D47C3E60D80A}" type="doc">
      <dgm:prSet loTypeId="urn:microsoft.com/office/officeart/2005/8/layout/chevron1" loCatId="process" qsTypeId="urn:microsoft.com/office/officeart/2005/8/quickstyle/simple1" qsCatId="simple" csTypeId="urn:microsoft.com/office/officeart/2005/8/colors/accent0_1" csCatId="mainScheme" phldr="1"/>
      <dgm:spPr/>
    </dgm:pt>
    <dgm:pt modelId="{6DEE4B40-DF7D-48C0-9EE4-8858F5F768B8}">
      <dgm:prSet phldrT="[テキスト]"/>
      <dgm:spPr/>
      <dgm:t>
        <a:bodyPr/>
        <a:lstStyle/>
        <a:p>
          <a:r>
            <a:rPr kumimoji="1" lang="ja-JP" altLang="en-US" dirty="0" smtClean="0">
              <a:latin typeface="HGS明朝B" pitchFamily="18" charset="-128"/>
              <a:ea typeface="HGS明朝B" pitchFamily="18" charset="-128"/>
            </a:rPr>
            <a:t>活動内容</a:t>
          </a:r>
          <a:endParaRPr kumimoji="1" lang="ja-JP" altLang="en-US" dirty="0">
            <a:latin typeface="HGS明朝B" pitchFamily="18" charset="-128"/>
            <a:ea typeface="HGS明朝B" pitchFamily="18" charset="-128"/>
          </a:endParaRPr>
        </a:p>
      </dgm:t>
    </dgm:pt>
    <dgm:pt modelId="{863E029C-4E87-4073-8628-1A7361CEC241}" type="parTrans" cxnId="{6927B10E-5FE4-4F7F-A1CC-60F692E17FD8}">
      <dgm:prSet/>
      <dgm:spPr/>
      <dgm:t>
        <a:bodyPr/>
        <a:lstStyle/>
        <a:p>
          <a:endParaRPr kumimoji="1" lang="ja-JP" altLang="en-US"/>
        </a:p>
      </dgm:t>
    </dgm:pt>
    <dgm:pt modelId="{AB98992A-1C56-420E-B167-35D87D0BE451}" type="sibTrans" cxnId="{6927B10E-5FE4-4F7F-A1CC-60F692E17FD8}">
      <dgm:prSet/>
      <dgm:spPr/>
      <dgm:t>
        <a:bodyPr/>
        <a:lstStyle/>
        <a:p>
          <a:endParaRPr kumimoji="1" lang="ja-JP" altLang="en-US"/>
        </a:p>
      </dgm:t>
    </dgm:pt>
    <dgm:pt modelId="{BD81416C-DD60-4D4E-AE60-3986BADB1384}">
      <dgm:prSet phldrT="[テキスト]"/>
      <dgm:spPr>
        <a:solidFill>
          <a:schemeClr val="accent1">
            <a:lumMod val="20000"/>
            <a:lumOff val="80000"/>
          </a:schemeClr>
        </a:solidFill>
      </dgm:spPr>
      <dgm:t>
        <a:bodyPr/>
        <a:lstStyle/>
        <a:p>
          <a:r>
            <a:rPr kumimoji="1" lang="ja-JP" altLang="en-US" dirty="0" smtClean="0">
              <a:latin typeface="HGS明朝B" pitchFamily="18" charset="-128"/>
              <a:ea typeface="HGS明朝B" pitchFamily="18" charset="-128"/>
            </a:rPr>
            <a:t>インドのニーズ</a:t>
          </a:r>
          <a:endParaRPr kumimoji="1" lang="ja-JP" altLang="en-US" dirty="0">
            <a:latin typeface="HGS明朝B" pitchFamily="18" charset="-128"/>
            <a:ea typeface="HGS明朝B" pitchFamily="18" charset="-128"/>
          </a:endParaRPr>
        </a:p>
      </dgm:t>
    </dgm:pt>
    <dgm:pt modelId="{C0DD9E9D-7F5C-4169-9D0E-8AD0F883F5AF}" type="parTrans" cxnId="{41C8290D-6E14-4193-A9DC-5ED244A6195B}">
      <dgm:prSet/>
      <dgm:spPr/>
      <dgm:t>
        <a:bodyPr/>
        <a:lstStyle/>
        <a:p>
          <a:endParaRPr kumimoji="1" lang="ja-JP" altLang="en-US"/>
        </a:p>
      </dgm:t>
    </dgm:pt>
    <dgm:pt modelId="{5FFE72A5-6C37-4707-9160-D8C84B7B4F01}" type="sibTrans" cxnId="{41C8290D-6E14-4193-A9DC-5ED244A6195B}">
      <dgm:prSet/>
      <dgm:spPr/>
      <dgm:t>
        <a:bodyPr/>
        <a:lstStyle/>
        <a:p>
          <a:endParaRPr kumimoji="1" lang="ja-JP" altLang="en-US"/>
        </a:p>
      </dgm:t>
    </dgm:pt>
    <dgm:pt modelId="{F2A7C5B0-1F66-44CA-BFBF-B17292FDF160}">
      <dgm:prSet phldrT="[テキスト]"/>
      <dgm:spPr/>
      <dgm:t>
        <a:bodyPr/>
        <a:lstStyle/>
        <a:p>
          <a:r>
            <a:rPr kumimoji="1" lang="ja-JP" altLang="en-US" dirty="0" smtClean="0">
              <a:latin typeface="HGS明朝B" pitchFamily="18" charset="-128"/>
              <a:ea typeface="HGS明朝B" pitchFamily="18" charset="-128"/>
            </a:rPr>
            <a:t>ビジネスアイディア</a:t>
          </a:r>
          <a:endParaRPr kumimoji="1" lang="ja-JP" altLang="en-US" dirty="0">
            <a:latin typeface="HGS明朝B" pitchFamily="18" charset="-128"/>
            <a:ea typeface="HGS明朝B" pitchFamily="18" charset="-128"/>
          </a:endParaRPr>
        </a:p>
      </dgm:t>
    </dgm:pt>
    <dgm:pt modelId="{11CAB92B-3195-4117-8279-E33C044B97F6}" type="parTrans" cxnId="{AF6F329B-B8DC-424B-AF87-A3F68AF42345}">
      <dgm:prSet/>
      <dgm:spPr/>
      <dgm:t>
        <a:bodyPr/>
        <a:lstStyle/>
        <a:p>
          <a:endParaRPr kumimoji="1" lang="ja-JP" altLang="en-US"/>
        </a:p>
      </dgm:t>
    </dgm:pt>
    <dgm:pt modelId="{4D4A2F61-082A-4D09-8018-18FD4C03CDD5}" type="sibTrans" cxnId="{AF6F329B-B8DC-424B-AF87-A3F68AF42345}">
      <dgm:prSet/>
      <dgm:spPr/>
      <dgm:t>
        <a:bodyPr/>
        <a:lstStyle/>
        <a:p>
          <a:endParaRPr kumimoji="1" lang="ja-JP" altLang="en-US"/>
        </a:p>
      </dgm:t>
    </dgm:pt>
    <dgm:pt modelId="{222B85A9-D4F0-4DCA-AF6B-A33751BDE10E}" type="pres">
      <dgm:prSet presAssocID="{C6B7929D-DCCF-4ACD-A4EA-D47C3E60D80A}" presName="Name0" presStyleCnt="0">
        <dgm:presLayoutVars>
          <dgm:dir/>
          <dgm:animLvl val="lvl"/>
          <dgm:resizeHandles val="exact"/>
        </dgm:presLayoutVars>
      </dgm:prSet>
      <dgm:spPr/>
    </dgm:pt>
    <dgm:pt modelId="{FF80059B-4072-4DBB-AF86-0AE36F708704}" type="pres">
      <dgm:prSet presAssocID="{6DEE4B40-DF7D-48C0-9EE4-8858F5F768B8}" presName="parTxOnly" presStyleLbl="node1" presStyleIdx="0" presStyleCnt="3">
        <dgm:presLayoutVars>
          <dgm:chMax val="0"/>
          <dgm:chPref val="0"/>
          <dgm:bulletEnabled val="1"/>
        </dgm:presLayoutVars>
      </dgm:prSet>
      <dgm:spPr/>
      <dgm:t>
        <a:bodyPr/>
        <a:lstStyle/>
        <a:p>
          <a:endParaRPr kumimoji="1" lang="ja-JP" altLang="en-US"/>
        </a:p>
      </dgm:t>
    </dgm:pt>
    <dgm:pt modelId="{4B37CCEB-6903-4BDD-AAA8-A5C050622C67}" type="pres">
      <dgm:prSet presAssocID="{AB98992A-1C56-420E-B167-35D87D0BE451}" presName="parTxOnlySpace" presStyleCnt="0"/>
      <dgm:spPr/>
    </dgm:pt>
    <dgm:pt modelId="{CF05C727-D4C2-48C6-8DA1-CBCCBC619BBB}" type="pres">
      <dgm:prSet presAssocID="{BD81416C-DD60-4D4E-AE60-3986BADB1384}" presName="parTxOnly" presStyleLbl="node1" presStyleIdx="1" presStyleCnt="3">
        <dgm:presLayoutVars>
          <dgm:chMax val="0"/>
          <dgm:chPref val="0"/>
          <dgm:bulletEnabled val="1"/>
        </dgm:presLayoutVars>
      </dgm:prSet>
      <dgm:spPr/>
      <dgm:t>
        <a:bodyPr/>
        <a:lstStyle/>
        <a:p>
          <a:endParaRPr kumimoji="1" lang="ja-JP" altLang="en-US"/>
        </a:p>
      </dgm:t>
    </dgm:pt>
    <dgm:pt modelId="{D0EAF213-34F1-4218-988D-4FC9A3F46EF5}" type="pres">
      <dgm:prSet presAssocID="{5FFE72A5-6C37-4707-9160-D8C84B7B4F01}" presName="parTxOnlySpace" presStyleCnt="0"/>
      <dgm:spPr/>
    </dgm:pt>
    <dgm:pt modelId="{C913FDAF-3F2B-40DF-B55B-7ECF9774C033}" type="pres">
      <dgm:prSet presAssocID="{F2A7C5B0-1F66-44CA-BFBF-B17292FDF160}" presName="parTxOnly" presStyleLbl="node1" presStyleIdx="2" presStyleCnt="3" custLinFactNeighborY="16667">
        <dgm:presLayoutVars>
          <dgm:chMax val="0"/>
          <dgm:chPref val="0"/>
          <dgm:bulletEnabled val="1"/>
        </dgm:presLayoutVars>
      </dgm:prSet>
      <dgm:spPr/>
      <dgm:t>
        <a:bodyPr/>
        <a:lstStyle/>
        <a:p>
          <a:endParaRPr kumimoji="1" lang="ja-JP" altLang="en-US"/>
        </a:p>
      </dgm:t>
    </dgm:pt>
  </dgm:ptLst>
  <dgm:cxnLst>
    <dgm:cxn modelId="{6927B10E-5FE4-4F7F-A1CC-60F692E17FD8}" srcId="{C6B7929D-DCCF-4ACD-A4EA-D47C3E60D80A}" destId="{6DEE4B40-DF7D-48C0-9EE4-8858F5F768B8}" srcOrd="0" destOrd="0" parTransId="{863E029C-4E87-4073-8628-1A7361CEC241}" sibTransId="{AB98992A-1C56-420E-B167-35D87D0BE451}"/>
    <dgm:cxn modelId="{AF6F329B-B8DC-424B-AF87-A3F68AF42345}" srcId="{C6B7929D-DCCF-4ACD-A4EA-D47C3E60D80A}" destId="{F2A7C5B0-1F66-44CA-BFBF-B17292FDF160}" srcOrd="2" destOrd="0" parTransId="{11CAB92B-3195-4117-8279-E33C044B97F6}" sibTransId="{4D4A2F61-082A-4D09-8018-18FD4C03CDD5}"/>
    <dgm:cxn modelId="{BC4956A4-51C4-4B8E-A3C4-1277CAE48214}" type="presOf" srcId="{6DEE4B40-DF7D-48C0-9EE4-8858F5F768B8}" destId="{FF80059B-4072-4DBB-AF86-0AE36F708704}" srcOrd="0" destOrd="0" presId="urn:microsoft.com/office/officeart/2005/8/layout/chevron1"/>
    <dgm:cxn modelId="{DA314964-A8EB-4DAA-A01A-05174D8CFC25}" type="presOf" srcId="{C6B7929D-DCCF-4ACD-A4EA-D47C3E60D80A}" destId="{222B85A9-D4F0-4DCA-AF6B-A33751BDE10E}" srcOrd="0" destOrd="0" presId="urn:microsoft.com/office/officeart/2005/8/layout/chevron1"/>
    <dgm:cxn modelId="{D8C23E92-BEE4-4021-9B9A-DD5ED9B8E6FF}" type="presOf" srcId="{F2A7C5B0-1F66-44CA-BFBF-B17292FDF160}" destId="{C913FDAF-3F2B-40DF-B55B-7ECF9774C033}" srcOrd="0" destOrd="0" presId="urn:microsoft.com/office/officeart/2005/8/layout/chevron1"/>
    <dgm:cxn modelId="{41C8290D-6E14-4193-A9DC-5ED244A6195B}" srcId="{C6B7929D-DCCF-4ACD-A4EA-D47C3E60D80A}" destId="{BD81416C-DD60-4D4E-AE60-3986BADB1384}" srcOrd="1" destOrd="0" parTransId="{C0DD9E9D-7F5C-4169-9D0E-8AD0F883F5AF}" sibTransId="{5FFE72A5-6C37-4707-9160-D8C84B7B4F01}"/>
    <dgm:cxn modelId="{CE9EB551-1842-49AE-B62D-4CD7563ABB13}" type="presOf" srcId="{BD81416C-DD60-4D4E-AE60-3986BADB1384}" destId="{CF05C727-D4C2-48C6-8DA1-CBCCBC619BBB}" srcOrd="0" destOrd="0" presId="urn:microsoft.com/office/officeart/2005/8/layout/chevron1"/>
    <dgm:cxn modelId="{F3609557-AC4A-48D7-A1E2-B20EBDA5D5DA}" type="presParOf" srcId="{222B85A9-D4F0-4DCA-AF6B-A33751BDE10E}" destId="{FF80059B-4072-4DBB-AF86-0AE36F708704}" srcOrd="0" destOrd="0" presId="urn:microsoft.com/office/officeart/2005/8/layout/chevron1"/>
    <dgm:cxn modelId="{6C25F11D-AB74-4D13-B4EE-E766C844BB8F}" type="presParOf" srcId="{222B85A9-D4F0-4DCA-AF6B-A33751BDE10E}" destId="{4B37CCEB-6903-4BDD-AAA8-A5C050622C67}" srcOrd="1" destOrd="0" presId="urn:microsoft.com/office/officeart/2005/8/layout/chevron1"/>
    <dgm:cxn modelId="{E24E5D44-4996-4A45-B1C0-7630F90242CD}" type="presParOf" srcId="{222B85A9-D4F0-4DCA-AF6B-A33751BDE10E}" destId="{CF05C727-D4C2-48C6-8DA1-CBCCBC619BBB}" srcOrd="2" destOrd="0" presId="urn:microsoft.com/office/officeart/2005/8/layout/chevron1"/>
    <dgm:cxn modelId="{4BC4A3B3-E48C-4B69-B424-4852739A78FE}" type="presParOf" srcId="{222B85A9-D4F0-4DCA-AF6B-A33751BDE10E}" destId="{D0EAF213-34F1-4218-988D-4FC9A3F46EF5}" srcOrd="3" destOrd="0" presId="urn:microsoft.com/office/officeart/2005/8/layout/chevron1"/>
    <dgm:cxn modelId="{2BB54975-377A-4E08-82EF-3B5DCAD0DF32}" type="presParOf" srcId="{222B85A9-D4F0-4DCA-AF6B-A33751BDE10E}" destId="{C913FDAF-3F2B-40DF-B55B-7ECF9774C033}"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B7929D-DCCF-4ACD-A4EA-D47C3E60D80A}" type="doc">
      <dgm:prSet loTypeId="urn:microsoft.com/office/officeart/2005/8/layout/chevron1" loCatId="process" qsTypeId="urn:microsoft.com/office/officeart/2005/8/quickstyle/simple1" qsCatId="simple" csTypeId="urn:microsoft.com/office/officeart/2005/8/colors/accent0_1" csCatId="mainScheme" phldr="1"/>
      <dgm:spPr/>
    </dgm:pt>
    <dgm:pt modelId="{6DEE4B40-DF7D-48C0-9EE4-8858F5F768B8}">
      <dgm:prSet phldrT="[テキスト]"/>
      <dgm:spPr/>
      <dgm:t>
        <a:bodyPr/>
        <a:lstStyle/>
        <a:p>
          <a:r>
            <a:rPr kumimoji="1" lang="ja-JP" altLang="en-US" dirty="0" smtClean="0">
              <a:latin typeface="HGS明朝B" pitchFamily="18" charset="-128"/>
              <a:ea typeface="HGS明朝B" pitchFamily="18" charset="-128"/>
            </a:rPr>
            <a:t>活動内容</a:t>
          </a:r>
          <a:endParaRPr kumimoji="1" lang="ja-JP" altLang="en-US" dirty="0">
            <a:latin typeface="HGS明朝B" pitchFamily="18" charset="-128"/>
            <a:ea typeface="HGS明朝B" pitchFamily="18" charset="-128"/>
          </a:endParaRPr>
        </a:p>
      </dgm:t>
    </dgm:pt>
    <dgm:pt modelId="{863E029C-4E87-4073-8628-1A7361CEC241}" type="parTrans" cxnId="{6927B10E-5FE4-4F7F-A1CC-60F692E17FD8}">
      <dgm:prSet/>
      <dgm:spPr/>
      <dgm:t>
        <a:bodyPr/>
        <a:lstStyle/>
        <a:p>
          <a:endParaRPr kumimoji="1" lang="ja-JP" altLang="en-US"/>
        </a:p>
      </dgm:t>
    </dgm:pt>
    <dgm:pt modelId="{AB98992A-1C56-420E-B167-35D87D0BE451}" type="sibTrans" cxnId="{6927B10E-5FE4-4F7F-A1CC-60F692E17FD8}">
      <dgm:prSet/>
      <dgm:spPr/>
      <dgm:t>
        <a:bodyPr/>
        <a:lstStyle/>
        <a:p>
          <a:endParaRPr kumimoji="1" lang="ja-JP" altLang="en-US"/>
        </a:p>
      </dgm:t>
    </dgm:pt>
    <dgm:pt modelId="{BD81416C-DD60-4D4E-AE60-3986BADB1384}">
      <dgm:prSet phldrT="[テキスト]"/>
      <dgm:spPr>
        <a:solidFill>
          <a:schemeClr val="accent1">
            <a:lumMod val="20000"/>
            <a:lumOff val="80000"/>
          </a:schemeClr>
        </a:solidFill>
      </dgm:spPr>
      <dgm:t>
        <a:bodyPr/>
        <a:lstStyle/>
        <a:p>
          <a:r>
            <a:rPr kumimoji="1" lang="ja-JP" altLang="en-US" dirty="0" smtClean="0">
              <a:latin typeface="HGS明朝B" pitchFamily="18" charset="-128"/>
              <a:ea typeface="HGS明朝B" pitchFamily="18" charset="-128"/>
            </a:rPr>
            <a:t>インドのニーズ</a:t>
          </a:r>
          <a:endParaRPr kumimoji="1" lang="ja-JP" altLang="en-US" dirty="0">
            <a:latin typeface="HGS明朝B" pitchFamily="18" charset="-128"/>
            <a:ea typeface="HGS明朝B" pitchFamily="18" charset="-128"/>
          </a:endParaRPr>
        </a:p>
      </dgm:t>
    </dgm:pt>
    <dgm:pt modelId="{C0DD9E9D-7F5C-4169-9D0E-8AD0F883F5AF}" type="parTrans" cxnId="{41C8290D-6E14-4193-A9DC-5ED244A6195B}">
      <dgm:prSet/>
      <dgm:spPr/>
      <dgm:t>
        <a:bodyPr/>
        <a:lstStyle/>
        <a:p>
          <a:endParaRPr kumimoji="1" lang="ja-JP" altLang="en-US"/>
        </a:p>
      </dgm:t>
    </dgm:pt>
    <dgm:pt modelId="{5FFE72A5-6C37-4707-9160-D8C84B7B4F01}" type="sibTrans" cxnId="{41C8290D-6E14-4193-A9DC-5ED244A6195B}">
      <dgm:prSet/>
      <dgm:spPr/>
      <dgm:t>
        <a:bodyPr/>
        <a:lstStyle/>
        <a:p>
          <a:endParaRPr kumimoji="1" lang="ja-JP" altLang="en-US"/>
        </a:p>
      </dgm:t>
    </dgm:pt>
    <dgm:pt modelId="{F2A7C5B0-1F66-44CA-BFBF-B17292FDF160}">
      <dgm:prSet phldrT="[テキスト]"/>
      <dgm:spPr/>
      <dgm:t>
        <a:bodyPr/>
        <a:lstStyle/>
        <a:p>
          <a:r>
            <a:rPr kumimoji="1" lang="ja-JP" altLang="en-US" dirty="0" smtClean="0">
              <a:latin typeface="HGS明朝B" pitchFamily="18" charset="-128"/>
              <a:ea typeface="HGS明朝B" pitchFamily="18" charset="-128"/>
            </a:rPr>
            <a:t>ビジネスアイディア</a:t>
          </a:r>
          <a:endParaRPr kumimoji="1" lang="ja-JP" altLang="en-US" dirty="0">
            <a:latin typeface="HGS明朝B" pitchFamily="18" charset="-128"/>
            <a:ea typeface="HGS明朝B" pitchFamily="18" charset="-128"/>
          </a:endParaRPr>
        </a:p>
      </dgm:t>
    </dgm:pt>
    <dgm:pt modelId="{11CAB92B-3195-4117-8279-E33C044B97F6}" type="parTrans" cxnId="{AF6F329B-B8DC-424B-AF87-A3F68AF42345}">
      <dgm:prSet/>
      <dgm:spPr/>
      <dgm:t>
        <a:bodyPr/>
        <a:lstStyle/>
        <a:p>
          <a:endParaRPr kumimoji="1" lang="ja-JP" altLang="en-US"/>
        </a:p>
      </dgm:t>
    </dgm:pt>
    <dgm:pt modelId="{4D4A2F61-082A-4D09-8018-18FD4C03CDD5}" type="sibTrans" cxnId="{AF6F329B-B8DC-424B-AF87-A3F68AF42345}">
      <dgm:prSet/>
      <dgm:spPr/>
      <dgm:t>
        <a:bodyPr/>
        <a:lstStyle/>
        <a:p>
          <a:endParaRPr kumimoji="1" lang="ja-JP" altLang="en-US"/>
        </a:p>
      </dgm:t>
    </dgm:pt>
    <dgm:pt modelId="{222B85A9-D4F0-4DCA-AF6B-A33751BDE10E}" type="pres">
      <dgm:prSet presAssocID="{C6B7929D-DCCF-4ACD-A4EA-D47C3E60D80A}" presName="Name0" presStyleCnt="0">
        <dgm:presLayoutVars>
          <dgm:dir/>
          <dgm:animLvl val="lvl"/>
          <dgm:resizeHandles val="exact"/>
        </dgm:presLayoutVars>
      </dgm:prSet>
      <dgm:spPr/>
    </dgm:pt>
    <dgm:pt modelId="{FF80059B-4072-4DBB-AF86-0AE36F708704}" type="pres">
      <dgm:prSet presAssocID="{6DEE4B40-DF7D-48C0-9EE4-8858F5F768B8}" presName="parTxOnly" presStyleLbl="node1" presStyleIdx="0" presStyleCnt="3">
        <dgm:presLayoutVars>
          <dgm:chMax val="0"/>
          <dgm:chPref val="0"/>
          <dgm:bulletEnabled val="1"/>
        </dgm:presLayoutVars>
      </dgm:prSet>
      <dgm:spPr/>
      <dgm:t>
        <a:bodyPr/>
        <a:lstStyle/>
        <a:p>
          <a:endParaRPr kumimoji="1" lang="ja-JP" altLang="en-US"/>
        </a:p>
      </dgm:t>
    </dgm:pt>
    <dgm:pt modelId="{4B37CCEB-6903-4BDD-AAA8-A5C050622C67}" type="pres">
      <dgm:prSet presAssocID="{AB98992A-1C56-420E-B167-35D87D0BE451}" presName="parTxOnlySpace" presStyleCnt="0"/>
      <dgm:spPr/>
    </dgm:pt>
    <dgm:pt modelId="{CF05C727-D4C2-48C6-8DA1-CBCCBC619BBB}" type="pres">
      <dgm:prSet presAssocID="{BD81416C-DD60-4D4E-AE60-3986BADB1384}" presName="parTxOnly" presStyleLbl="node1" presStyleIdx="1" presStyleCnt="3">
        <dgm:presLayoutVars>
          <dgm:chMax val="0"/>
          <dgm:chPref val="0"/>
          <dgm:bulletEnabled val="1"/>
        </dgm:presLayoutVars>
      </dgm:prSet>
      <dgm:spPr/>
      <dgm:t>
        <a:bodyPr/>
        <a:lstStyle/>
        <a:p>
          <a:endParaRPr kumimoji="1" lang="ja-JP" altLang="en-US"/>
        </a:p>
      </dgm:t>
    </dgm:pt>
    <dgm:pt modelId="{D0EAF213-34F1-4218-988D-4FC9A3F46EF5}" type="pres">
      <dgm:prSet presAssocID="{5FFE72A5-6C37-4707-9160-D8C84B7B4F01}" presName="parTxOnlySpace" presStyleCnt="0"/>
      <dgm:spPr/>
    </dgm:pt>
    <dgm:pt modelId="{C913FDAF-3F2B-40DF-B55B-7ECF9774C033}" type="pres">
      <dgm:prSet presAssocID="{F2A7C5B0-1F66-44CA-BFBF-B17292FDF160}" presName="parTxOnly" presStyleLbl="node1" presStyleIdx="2" presStyleCnt="3" custLinFactNeighborY="16667">
        <dgm:presLayoutVars>
          <dgm:chMax val="0"/>
          <dgm:chPref val="0"/>
          <dgm:bulletEnabled val="1"/>
        </dgm:presLayoutVars>
      </dgm:prSet>
      <dgm:spPr/>
      <dgm:t>
        <a:bodyPr/>
        <a:lstStyle/>
        <a:p>
          <a:endParaRPr kumimoji="1" lang="ja-JP" altLang="en-US"/>
        </a:p>
      </dgm:t>
    </dgm:pt>
  </dgm:ptLst>
  <dgm:cxnLst>
    <dgm:cxn modelId="{6927B10E-5FE4-4F7F-A1CC-60F692E17FD8}" srcId="{C6B7929D-DCCF-4ACD-A4EA-D47C3E60D80A}" destId="{6DEE4B40-DF7D-48C0-9EE4-8858F5F768B8}" srcOrd="0" destOrd="0" parTransId="{863E029C-4E87-4073-8628-1A7361CEC241}" sibTransId="{AB98992A-1C56-420E-B167-35D87D0BE451}"/>
    <dgm:cxn modelId="{AF6F329B-B8DC-424B-AF87-A3F68AF42345}" srcId="{C6B7929D-DCCF-4ACD-A4EA-D47C3E60D80A}" destId="{F2A7C5B0-1F66-44CA-BFBF-B17292FDF160}" srcOrd="2" destOrd="0" parTransId="{11CAB92B-3195-4117-8279-E33C044B97F6}" sibTransId="{4D4A2F61-082A-4D09-8018-18FD4C03CDD5}"/>
    <dgm:cxn modelId="{41C8290D-6E14-4193-A9DC-5ED244A6195B}" srcId="{C6B7929D-DCCF-4ACD-A4EA-D47C3E60D80A}" destId="{BD81416C-DD60-4D4E-AE60-3986BADB1384}" srcOrd="1" destOrd="0" parTransId="{C0DD9E9D-7F5C-4169-9D0E-8AD0F883F5AF}" sibTransId="{5FFE72A5-6C37-4707-9160-D8C84B7B4F01}"/>
    <dgm:cxn modelId="{3C650A1A-FC99-4538-9FEA-AE00274F7EAB}" type="presOf" srcId="{C6B7929D-DCCF-4ACD-A4EA-D47C3E60D80A}" destId="{222B85A9-D4F0-4DCA-AF6B-A33751BDE10E}" srcOrd="0" destOrd="0" presId="urn:microsoft.com/office/officeart/2005/8/layout/chevron1"/>
    <dgm:cxn modelId="{71BE9F64-CAD5-4C7A-93C5-4ADBDF986F6E}" type="presOf" srcId="{F2A7C5B0-1F66-44CA-BFBF-B17292FDF160}" destId="{C913FDAF-3F2B-40DF-B55B-7ECF9774C033}" srcOrd="0" destOrd="0" presId="urn:microsoft.com/office/officeart/2005/8/layout/chevron1"/>
    <dgm:cxn modelId="{DBCC334E-9AEB-4A6D-A064-A035D78B55C5}" type="presOf" srcId="{BD81416C-DD60-4D4E-AE60-3986BADB1384}" destId="{CF05C727-D4C2-48C6-8DA1-CBCCBC619BBB}" srcOrd="0" destOrd="0" presId="urn:microsoft.com/office/officeart/2005/8/layout/chevron1"/>
    <dgm:cxn modelId="{BD23A860-834B-41CE-868B-E577AB75406E}" type="presOf" srcId="{6DEE4B40-DF7D-48C0-9EE4-8858F5F768B8}" destId="{FF80059B-4072-4DBB-AF86-0AE36F708704}" srcOrd="0" destOrd="0" presId="urn:microsoft.com/office/officeart/2005/8/layout/chevron1"/>
    <dgm:cxn modelId="{CDF1F778-0D91-411D-B976-9FFBB293B897}" type="presParOf" srcId="{222B85A9-D4F0-4DCA-AF6B-A33751BDE10E}" destId="{FF80059B-4072-4DBB-AF86-0AE36F708704}" srcOrd="0" destOrd="0" presId="urn:microsoft.com/office/officeart/2005/8/layout/chevron1"/>
    <dgm:cxn modelId="{D674AA89-E76D-47CB-AEDC-1E0A8A97D321}" type="presParOf" srcId="{222B85A9-D4F0-4DCA-AF6B-A33751BDE10E}" destId="{4B37CCEB-6903-4BDD-AAA8-A5C050622C67}" srcOrd="1" destOrd="0" presId="urn:microsoft.com/office/officeart/2005/8/layout/chevron1"/>
    <dgm:cxn modelId="{C42E997B-FBF3-4CC5-977F-1E7CAC428A3B}" type="presParOf" srcId="{222B85A9-D4F0-4DCA-AF6B-A33751BDE10E}" destId="{CF05C727-D4C2-48C6-8DA1-CBCCBC619BBB}" srcOrd="2" destOrd="0" presId="urn:microsoft.com/office/officeart/2005/8/layout/chevron1"/>
    <dgm:cxn modelId="{08BD4FCA-27BB-4384-A76A-7DEB29C1EC2A}" type="presParOf" srcId="{222B85A9-D4F0-4DCA-AF6B-A33751BDE10E}" destId="{D0EAF213-34F1-4218-988D-4FC9A3F46EF5}" srcOrd="3" destOrd="0" presId="urn:microsoft.com/office/officeart/2005/8/layout/chevron1"/>
    <dgm:cxn modelId="{7FACF1CE-ADDC-4FC5-8FF7-E42DD3E70623}" type="presParOf" srcId="{222B85A9-D4F0-4DCA-AF6B-A33751BDE10E}" destId="{C913FDAF-3F2B-40DF-B55B-7ECF9774C033}"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D3037A-7F56-4289-9B8B-81880631D1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FE533C65-4276-4BA8-81DE-82BD2A996083}">
      <dgm:prSet phldrT="[テキスト]" custT="1"/>
      <dgm:spPr>
        <a:solidFill>
          <a:schemeClr val="tx2">
            <a:lumMod val="40000"/>
            <a:lumOff val="60000"/>
          </a:schemeClr>
        </a:solidFill>
        <a:ln>
          <a:noFill/>
        </a:ln>
      </dgm:spPr>
      <dgm:t>
        <a:bodyPr/>
        <a:lstStyle/>
        <a:p>
          <a:r>
            <a:rPr kumimoji="1" lang="ja-JP" altLang="en-US" sz="4400" b="1" smtClean="0">
              <a:solidFill>
                <a:schemeClr val="tx2"/>
              </a:solidFill>
            </a:rPr>
            <a:t>収量</a:t>
          </a:r>
          <a:endParaRPr kumimoji="1" lang="en-US" altLang="ja-JP" sz="4400" b="1" dirty="0" smtClean="0">
            <a:solidFill>
              <a:schemeClr val="tx2"/>
            </a:solidFill>
          </a:endParaRPr>
        </a:p>
      </dgm:t>
    </dgm:pt>
    <dgm:pt modelId="{71A112CB-8359-49C7-A31F-641A88CFE762}" type="parTrans" cxnId="{F70A73EF-A009-49D4-8D6E-4D48DCF07F83}">
      <dgm:prSet/>
      <dgm:spPr/>
      <dgm:t>
        <a:bodyPr/>
        <a:lstStyle/>
        <a:p>
          <a:endParaRPr kumimoji="1" lang="ja-JP" altLang="en-US"/>
        </a:p>
      </dgm:t>
    </dgm:pt>
    <dgm:pt modelId="{30056690-7718-4C33-9E49-433AA34AE99C}" type="sibTrans" cxnId="{F70A73EF-A009-49D4-8D6E-4D48DCF07F83}">
      <dgm:prSet/>
      <dgm:spPr/>
      <dgm:t>
        <a:bodyPr/>
        <a:lstStyle/>
        <a:p>
          <a:endParaRPr kumimoji="1" lang="ja-JP" altLang="en-US"/>
        </a:p>
      </dgm:t>
    </dgm:pt>
    <dgm:pt modelId="{1AD0B64C-1B5E-4D56-82A8-BBFE6A5AF863}">
      <dgm:prSet phldrT="[テキスト]" custT="1"/>
      <dgm:spPr/>
      <dgm:t>
        <a:bodyPr/>
        <a:lstStyle/>
        <a:p>
          <a:r>
            <a:rPr kumimoji="1" lang="ja-JP" altLang="en-US" sz="2400" b="1" dirty="0" smtClean="0">
              <a:solidFill>
                <a:schemeClr val="tx2"/>
              </a:solidFill>
              <a:latin typeface="+mj-ea"/>
              <a:ea typeface="+mj-ea"/>
            </a:rPr>
            <a:t>雨水に依存。灌漑施設不整備。</a:t>
          </a:r>
          <a:endParaRPr kumimoji="1" lang="ja-JP" altLang="en-US" sz="2400" b="1" dirty="0">
            <a:solidFill>
              <a:schemeClr val="tx2"/>
            </a:solidFill>
            <a:latin typeface="+mj-ea"/>
            <a:ea typeface="+mj-ea"/>
          </a:endParaRPr>
        </a:p>
      </dgm:t>
    </dgm:pt>
    <dgm:pt modelId="{80B6E038-F8B4-4B8E-8C98-026B34FD76BC}" type="parTrans" cxnId="{C72DDCAA-A0FE-44CA-BB9A-EF53C6F02D32}">
      <dgm:prSet/>
      <dgm:spPr/>
      <dgm:t>
        <a:bodyPr/>
        <a:lstStyle/>
        <a:p>
          <a:endParaRPr kumimoji="1" lang="ja-JP" altLang="en-US"/>
        </a:p>
      </dgm:t>
    </dgm:pt>
    <dgm:pt modelId="{4CE8553E-1DA9-4E22-AC05-1047FB6A37FF}" type="sibTrans" cxnId="{C72DDCAA-A0FE-44CA-BB9A-EF53C6F02D32}">
      <dgm:prSet/>
      <dgm:spPr/>
      <dgm:t>
        <a:bodyPr/>
        <a:lstStyle/>
        <a:p>
          <a:endParaRPr kumimoji="1" lang="ja-JP" altLang="en-US"/>
        </a:p>
      </dgm:t>
    </dgm:pt>
    <dgm:pt modelId="{90FAB91E-C4FC-4170-BD6C-387957117E6B}">
      <dgm:prSet phldrT="[テキスト]" custT="1"/>
      <dgm:spPr/>
      <dgm:t>
        <a:bodyPr/>
        <a:lstStyle/>
        <a:p>
          <a:r>
            <a:rPr kumimoji="1" lang="ja-JP" altLang="en-US" sz="2400" b="1" dirty="0" smtClean="0">
              <a:solidFill>
                <a:schemeClr val="tx2"/>
              </a:solidFill>
              <a:latin typeface="+mj-ea"/>
              <a:ea typeface="+mj-ea"/>
            </a:rPr>
            <a:t>地球温暖化で雨量減</a:t>
          </a:r>
          <a:endParaRPr kumimoji="1" lang="ja-JP" altLang="en-US" sz="2400" b="1" dirty="0">
            <a:solidFill>
              <a:schemeClr val="tx2"/>
            </a:solidFill>
            <a:latin typeface="+mj-ea"/>
            <a:ea typeface="+mj-ea"/>
          </a:endParaRPr>
        </a:p>
      </dgm:t>
    </dgm:pt>
    <dgm:pt modelId="{51A0DBAD-9132-486F-A106-E15801D7DF96}" type="parTrans" cxnId="{A8A3641B-9B61-4687-B1F6-A895B4852643}">
      <dgm:prSet/>
      <dgm:spPr/>
      <dgm:t>
        <a:bodyPr/>
        <a:lstStyle/>
        <a:p>
          <a:endParaRPr kumimoji="1" lang="ja-JP" altLang="en-US"/>
        </a:p>
      </dgm:t>
    </dgm:pt>
    <dgm:pt modelId="{E7AC46A1-057E-4B51-8E2A-7A9F6C66E8A3}" type="sibTrans" cxnId="{A8A3641B-9B61-4687-B1F6-A895B4852643}">
      <dgm:prSet/>
      <dgm:spPr/>
      <dgm:t>
        <a:bodyPr/>
        <a:lstStyle/>
        <a:p>
          <a:endParaRPr kumimoji="1" lang="ja-JP" altLang="en-US"/>
        </a:p>
      </dgm:t>
    </dgm:pt>
    <dgm:pt modelId="{49E4AC97-78D4-4632-B347-E595629B5DC8}">
      <dgm:prSet phldrT="[テキスト]" custT="1"/>
      <dgm:spPr>
        <a:solidFill>
          <a:schemeClr val="tx2">
            <a:lumMod val="40000"/>
            <a:lumOff val="60000"/>
          </a:schemeClr>
        </a:solidFill>
        <a:ln>
          <a:noFill/>
        </a:ln>
      </dgm:spPr>
      <dgm:t>
        <a:bodyPr/>
        <a:lstStyle/>
        <a:p>
          <a:r>
            <a:rPr kumimoji="1" lang="ja-JP" altLang="en-US" sz="4400" smtClean="0">
              <a:solidFill>
                <a:schemeClr val="tx2"/>
              </a:solidFill>
              <a:latin typeface="+mn-ea"/>
              <a:ea typeface="+mn-ea"/>
            </a:rPr>
            <a:t>単価</a:t>
          </a:r>
          <a:endParaRPr kumimoji="1" lang="en-US" altLang="ja-JP" sz="4400" smtClean="0">
            <a:solidFill>
              <a:schemeClr val="tx2"/>
            </a:solidFill>
            <a:latin typeface="+mn-ea"/>
            <a:ea typeface="+mn-ea"/>
          </a:endParaRPr>
        </a:p>
        <a:p>
          <a:endParaRPr kumimoji="1" lang="ja-JP" altLang="en-US" sz="5600" dirty="0">
            <a:solidFill>
              <a:schemeClr val="tx2"/>
            </a:solidFill>
          </a:endParaRPr>
        </a:p>
      </dgm:t>
    </dgm:pt>
    <dgm:pt modelId="{72870592-E2E9-4C4A-B56A-46C5E3FA22D5}" type="parTrans" cxnId="{7B44D44D-93D9-468F-96B3-910DDCEEA2E0}">
      <dgm:prSet/>
      <dgm:spPr/>
      <dgm:t>
        <a:bodyPr/>
        <a:lstStyle/>
        <a:p>
          <a:endParaRPr kumimoji="1" lang="ja-JP" altLang="en-US"/>
        </a:p>
      </dgm:t>
    </dgm:pt>
    <dgm:pt modelId="{D66D17A7-3C83-41C5-847B-42E5A9B058DD}" type="sibTrans" cxnId="{7B44D44D-93D9-468F-96B3-910DDCEEA2E0}">
      <dgm:prSet/>
      <dgm:spPr/>
      <dgm:t>
        <a:bodyPr/>
        <a:lstStyle/>
        <a:p>
          <a:endParaRPr kumimoji="1" lang="ja-JP" altLang="en-US"/>
        </a:p>
      </dgm:t>
    </dgm:pt>
    <dgm:pt modelId="{0E2C69EC-ED71-438C-AAB5-8EF2B5C2537E}">
      <dgm:prSet phldrT="[テキスト]" custT="1"/>
      <dgm:spPr/>
      <dgm:t>
        <a:bodyPr/>
        <a:lstStyle/>
        <a:p>
          <a:r>
            <a:rPr kumimoji="1" lang="ja-JP" altLang="en-US" sz="2400" b="1" dirty="0" smtClean="0">
              <a:solidFill>
                <a:srgbClr val="FF0000"/>
              </a:solidFill>
              <a:latin typeface="+mj-ea"/>
              <a:ea typeface="+mj-ea"/>
            </a:rPr>
            <a:t>機械化が進んでいない農業</a:t>
          </a:r>
          <a:endParaRPr kumimoji="1" lang="ja-JP" altLang="en-US" sz="2400" b="1" dirty="0">
            <a:solidFill>
              <a:srgbClr val="FF0000"/>
            </a:solidFill>
            <a:latin typeface="+mj-ea"/>
            <a:ea typeface="+mj-ea"/>
          </a:endParaRPr>
        </a:p>
      </dgm:t>
    </dgm:pt>
    <dgm:pt modelId="{33BF056F-8BEE-43BD-8D71-7198E27E8065}" type="parTrans" cxnId="{A0F96276-0D41-4912-93CA-E3B825D5C70D}">
      <dgm:prSet/>
      <dgm:spPr/>
      <dgm:t>
        <a:bodyPr/>
        <a:lstStyle/>
        <a:p>
          <a:endParaRPr kumimoji="1" lang="ja-JP" altLang="en-US"/>
        </a:p>
      </dgm:t>
    </dgm:pt>
    <dgm:pt modelId="{A68FEDD5-983F-4783-845C-7B01AC7B60A3}" type="sibTrans" cxnId="{A0F96276-0D41-4912-93CA-E3B825D5C70D}">
      <dgm:prSet/>
      <dgm:spPr/>
      <dgm:t>
        <a:bodyPr/>
        <a:lstStyle/>
        <a:p>
          <a:endParaRPr kumimoji="1" lang="ja-JP" altLang="en-US"/>
        </a:p>
      </dgm:t>
    </dgm:pt>
    <dgm:pt modelId="{93F4FFDF-7FC5-475E-A4AD-31F4A2B86021}">
      <dgm:prSet phldrT="[テキスト]" custT="1"/>
      <dgm:spPr/>
      <dgm:t>
        <a:bodyPr/>
        <a:lstStyle/>
        <a:p>
          <a:endParaRPr kumimoji="1" lang="ja-JP" altLang="en-US" sz="2400" b="1" dirty="0">
            <a:solidFill>
              <a:schemeClr val="tx2"/>
            </a:solidFill>
          </a:endParaRPr>
        </a:p>
      </dgm:t>
    </dgm:pt>
    <dgm:pt modelId="{6218C52D-3D1E-4CCA-8BB1-F3E721167D17}" type="parTrans" cxnId="{45E6DD6B-25A1-4695-92CE-FE95DBA9E0D5}">
      <dgm:prSet/>
      <dgm:spPr/>
      <dgm:t>
        <a:bodyPr/>
        <a:lstStyle/>
        <a:p>
          <a:endParaRPr kumimoji="1" lang="ja-JP" altLang="en-US"/>
        </a:p>
      </dgm:t>
    </dgm:pt>
    <dgm:pt modelId="{FA6AE51B-8C71-4DA0-815B-DFC8F4061E62}" type="sibTrans" cxnId="{45E6DD6B-25A1-4695-92CE-FE95DBA9E0D5}">
      <dgm:prSet/>
      <dgm:spPr/>
      <dgm:t>
        <a:bodyPr/>
        <a:lstStyle/>
        <a:p>
          <a:endParaRPr kumimoji="1" lang="ja-JP" altLang="en-US"/>
        </a:p>
      </dgm:t>
    </dgm:pt>
    <dgm:pt modelId="{C2C572F2-A3D5-4BBD-A969-914F594910E0}" type="pres">
      <dgm:prSet presAssocID="{E5D3037A-7F56-4289-9B8B-81880631D1EA}" presName="Name0" presStyleCnt="0">
        <dgm:presLayoutVars>
          <dgm:dir/>
          <dgm:animLvl val="lvl"/>
          <dgm:resizeHandles val="exact"/>
        </dgm:presLayoutVars>
      </dgm:prSet>
      <dgm:spPr/>
      <dgm:t>
        <a:bodyPr/>
        <a:lstStyle/>
        <a:p>
          <a:endParaRPr kumimoji="1" lang="ja-JP" altLang="en-US"/>
        </a:p>
      </dgm:t>
    </dgm:pt>
    <dgm:pt modelId="{4B3E0C13-0422-479A-912D-AE8A28A5753F}" type="pres">
      <dgm:prSet presAssocID="{FE533C65-4276-4BA8-81DE-82BD2A996083}" presName="linNode" presStyleCnt="0"/>
      <dgm:spPr/>
      <dgm:t>
        <a:bodyPr/>
        <a:lstStyle/>
        <a:p>
          <a:endParaRPr kumimoji="1" lang="ja-JP" altLang="en-US"/>
        </a:p>
      </dgm:t>
    </dgm:pt>
    <dgm:pt modelId="{C4E3D7FE-C2B7-4815-8D20-75EED40D20D0}" type="pres">
      <dgm:prSet presAssocID="{FE533C65-4276-4BA8-81DE-82BD2A996083}" presName="parentText" presStyleLbl="node1" presStyleIdx="0" presStyleCnt="2" custScaleY="72719">
        <dgm:presLayoutVars>
          <dgm:chMax val="1"/>
          <dgm:bulletEnabled val="1"/>
        </dgm:presLayoutVars>
      </dgm:prSet>
      <dgm:spPr/>
      <dgm:t>
        <a:bodyPr/>
        <a:lstStyle/>
        <a:p>
          <a:endParaRPr kumimoji="1" lang="ja-JP" altLang="en-US"/>
        </a:p>
      </dgm:t>
    </dgm:pt>
    <dgm:pt modelId="{0437B7D9-EB08-4E7A-9315-F289B5955705}" type="pres">
      <dgm:prSet presAssocID="{FE533C65-4276-4BA8-81DE-82BD2A996083}" presName="descendantText" presStyleLbl="alignAccFollowNode1" presStyleIdx="0" presStyleCnt="2" custScaleY="61391">
        <dgm:presLayoutVars>
          <dgm:bulletEnabled val="1"/>
        </dgm:presLayoutVars>
      </dgm:prSet>
      <dgm:spPr/>
      <dgm:t>
        <a:bodyPr/>
        <a:lstStyle/>
        <a:p>
          <a:endParaRPr kumimoji="1" lang="ja-JP" altLang="en-US"/>
        </a:p>
      </dgm:t>
    </dgm:pt>
    <dgm:pt modelId="{492984C6-924A-4AA1-83ED-47D237A3686E}" type="pres">
      <dgm:prSet presAssocID="{30056690-7718-4C33-9E49-433AA34AE99C}" presName="sp" presStyleCnt="0"/>
      <dgm:spPr/>
      <dgm:t>
        <a:bodyPr/>
        <a:lstStyle/>
        <a:p>
          <a:endParaRPr kumimoji="1" lang="ja-JP" altLang="en-US"/>
        </a:p>
      </dgm:t>
    </dgm:pt>
    <dgm:pt modelId="{B2ED5D26-60DA-4B36-B843-4ABE8626D072}" type="pres">
      <dgm:prSet presAssocID="{49E4AC97-78D4-4632-B347-E595629B5DC8}" presName="linNode" presStyleCnt="0"/>
      <dgm:spPr/>
      <dgm:t>
        <a:bodyPr/>
        <a:lstStyle/>
        <a:p>
          <a:endParaRPr kumimoji="1" lang="ja-JP" altLang="en-US"/>
        </a:p>
      </dgm:t>
    </dgm:pt>
    <dgm:pt modelId="{12F703A2-8C5A-4399-AC66-5F8C722022F3}" type="pres">
      <dgm:prSet presAssocID="{49E4AC97-78D4-4632-B347-E595629B5DC8}" presName="parentText" presStyleLbl="node1" presStyleIdx="1" presStyleCnt="2" custScaleY="159024" custLinFactNeighborY="644">
        <dgm:presLayoutVars>
          <dgm:chMax val="1"/>
          <dgm:bulletEnabled val="1"/>
        </dgm:presLayoutVars>
      </dgm:prSet>
      <dgm:spPr/>
      <dgm:t>
        <a:bodyPr/>
        <a:lstStyle/>
        <a:p>
          <a:endParaRPr kumimoji="1" lang="ja-JP" altLang="en-US"/>
        </a:p>
      </dgm:t>
    </dgm:pt>
    <dgm:pt modelId="{F786CC31-0FF4-4BEC-AEB9-C4F7F22488D7}" type="pres">
      <dgm:prSet presAssocID="{49E4AC97-78D4-4632-B347-E595629B5DC8}" presName="descendantText" presStyleLbl="alignAccFollowNode1" presStyleIdx="1" presStyleCnt="2" custScaleY="143223">
        <dgm:presLayoutVars>
          <dgm:bulletEnabled val="1"/>
        </dgm:presLayoutVars>
      </dgm:prSet>
      <dgm:spPr/>
      <dgm:t>
        <a:bodyPr/>
        <a:lstStyle/>
        <a:p>
          <a:endParaRPr kumimoji="1" lang="ja-JP" altLang="en-US"/>
        </a:p>
      </dgm:t>
    </dgm:pt>
  </dgm:ptLst>
  <dgm:cxnLst>
    <dgm:cxn modelId="{F70A73EF-A009-49D4-8D6E-4D48DCF07F83}" srcId="{E5D3037A-7F56-4289-9B8B-81880631D1EA}" destId="{FE533C65-4276-4BA8-81DE-82BD2A996083}" srcOrd="0" destOrd="0" parTransId="{71A112CB-8359-49C7-A31F-641A88CFE762}" sibTransId="{30056690-7718-4C33-9E49-433AA34AE99C}"/>
    <dgm:cxn modelId="{75F0A188-104F-40D3-848C-FE1270B4B752}" type="presOf" srcId="{1AD0B64C-1B5E-4D56-82A8-BBFE6A5AF863}" destId="{0437B7D9-EB08-4E7A-9315-F289B5955705}" srcOrd="0" destOrd="0" presId="urn:microsoft.com/office/officeart/2005/8/layout/vList5"/>
    <dgm:cxn modelId="{882A0959-2CE8-4993-AA02-591BAEB95A33}" type="presOf" srcId="{FE533C65-4276-4BA8-81DE-82BD2A996083}" destId="{C4E3D7FE-C2B7-4815-8D20-75EED40D20D0}" srcOrd="0" destOrd="0" presId="urn:microsoft.com/office/officeart/2005/8/layout/vList5"/>
    <dgm:cxn modelId="{4E3A8315-2D89-4D8E-99C9-C57E59BAA277}" type="presOf" srcId="{E5D3037A-7F56-4289-9B8B-81880631D1EA}" destId="{C2C572F2-A3D5-4BBD-A969-914F594910E0}" srcOrd="0" destOrd="0" presId="urn:microsoft.com/office/officeart/2005/8/layout/vList5"/>
    <dgm:cxn modelId="{7B44D44D-93D9-468F-96B3-910DDCEEA2E0}" srcId="{E5D3037A-7F56-4289-9B8B-81880631D1EA}" destId="{49E4AC97-78D4-4632-B347-E595629B5DC8}" srcOrd="1" destOrd="0" parTransId="{72870592-E2E9-4C4A-B56A-46C5E3FA22D5}" sibTransId="{D66D17A7-3C83-41C5-847B-42E5A9B058DD}"/>
    <dgm:cxn modelId="{9FEEFBC3-B156-4E99-B7A9-C3CD1831FCF7}" type="presOf" srcId="{90FAB91E-C4FC-4170-BD6C-387957117E6B}" destId="{0437B7D9-EB08-4E7A-9315-F289B5955705}" srcOrd="0" destOrd="1" presId="urn:microsoft.com/office/officeart/2005/8/layout/vList5"/>
    <dgm:cxn modelId="{895A4E88-3D18-4F2B-AE7A-2ACDE42E958E}" type="presOf" srcId="{49E4AC97-78D4-4632-B347-E595629B5DC8}" destId="{12F703A2-8C5A-4399-AC66-5F8C722022F3}" srcOrd="0" destOrd="0" presId="urn:microsoft.com/office/officeart/2005/8/layout/vList5"/>
    <dgm:cxn modelId="{A0F96276-0D41-4912-93CA-E3B825D5C70D}" srcId="{FE533C65-4276-4BA8-81DE-82BD2A996083}" destId="{0E2C69EC-ED71-438C-AAB5-8EF2B5C2537E}" srcOrd="2" destOrd="0" parTransId="{33BF056F-8BEE-43BD-8D71-7198E27E8065}" sibTransId="{A68FEDD5-983F-4783-845C-7B01AC7B60A3}"/>
    <dgm:cxn modelId="{A1552FFB-AFF2-4EB6-973A-3F05416ABE1A}" type="presOf" srcId="{93F4FFDF-7FC5-475E-A4AD-31F4A2B86021}" destId="{F786CC31-0FF4-4BEC-AEB9-C4F7F22488D7}" srcOrd="0" destOrd="0" presId="urn:microsoft.com/office/officeart/2005/8/layout/vList5"/>
    <dgm:cxn modelId="{45E6DD6B-25A1-4695-92CE-FE95DBA9E0D5}" srcId="{49E4AC97-78D4-4632-B347-E595629B5DC8}" destId="{93F4FFDF-7FC5-475E-A4AD-31F4A2B86021}" srcOrd="0" destOrd="0" parTransId="{6218C52D-3D1E-4CCA-8BB1-F3E721167D17}" sibTransId="{FA6AE51B-8C71-4DA0-815B-DFC8F4061E62}"/>
    <dgm:cxn modelId="{A8A3641B-9B61-4687-B1F6-A895B4852643}" srcId="{FE533C65-4276-4BA8-81DE-82BD2A996083}" destId="{90FAB91E-C4FC-4170-BD6C-387957117E6B}" srcOrd="1" destOrd="0" parTransId="{51A0DBAD-9132-486F-A106-E15801D7DF96}" sibTransId="{E7AC46A1-057E-4B51-8E2A-7A9F6C66E8A3}"/>
    <dgm:cxn modelId="{C72DDCAA-A0FE-44CA-BB9A-EF53C6F02D32}" srcId="{FE533C65-4276-4BA8-81DE-82BD2A996083}" destId="{1AD0B64C-1B5E-4D56-82A8-BBFE6A5AF863}" srcOrd="0" destOrd="0" parTransId="{80B6E038-F8B4-4B8E-8C98-026B34FD76BC}" sibTransId="{4CE8553E-1DA9-4E22-AC05-1047FB6A37FF}"/>
    <dgm:cxn modelId="{6075E849-8B71-40EA-BDA9-232EE0D89B18}" type="presOf" srcId="{0E2C69EC-ED71-438C-AAB5-8EF2B5C2537E}" destId="{0437B7D9-EB08-4E7A-9315-F289B5955705}" srcOrd="0" destOrd="2" presId="urn:microsoft.com/office/officeart/2005/8/layout/vList5"/>
    <dgm:cxn modelId="{C80C61D1-42E7-49EC-99A9-754959E826A6}" type="presParOf" srcId="{C2C572F2-A3D5-4BBD-A969-914F594910E0}" destId="{4B3E0C13-0422-479A-912D-AE8A28A5753F}" srcOrd="0" destOrd="0" presId="urn:microsoft.com/office/officeart/2005/8/layout/vList5"/>
    <dgm:cxn modelId="{4CD080B4-CE12-4A72-9429-7C3538993A38}" type="presParOf" srcId="{4B3E0C13-0422-479A-912D-AE8A28A5753F}" destId="{C4E3D7FE-C2B7-4815-8D20-75EED40D20D0}" srcOrd="0" destOrd="0" presId="urn:microsoft.com/office/officeart/2005/8/layout/vList5"/>
    <dgm:cxn modelId="{8263DD42-1C21-4017-A14A-79A2E186D0BE}" type="presParOf" srcId="{4B3E0C13-0422-479A-912D-AE8A28A5753F}" destId="{0437B7D9-EB08-4E7A-9315-F289B5955705}" srcOrd="1" destOrd="0" presId="urn:microsoft.com/office/officeart/2005/8/layout/vList5"/>
    <dgm:cxn modelId="{F73FE74B-206C-4FDB-9B96-93C71C31ACBA}" type="presParOf" srcId="{C2C572F2-A3D5-4BBD-A969-914F594910E0}" destId="{492984C6-924A-4AA1-83ED-47D237A3686E}" srcOrd="1" destOrd="0" presId="urn:microsoft.com/office/officeart/2005/8/layout/vList5"/>
    <dgm:cxn modelId="{E559669F-BB31-4783-AD34-5F54A41CC373}" type="presParOf" srcId="{C2C572F2-A3D5-4BBD-A969-914F594910E0}" destId="{B2ED5D26-60DA-4B36-B843-4ABE8626D072}" srcOrd="2" destOrd="0" presId="urn:microsoft.com/office/officeart/2005/8/layout/vList5"/>
    <dgm:cxn modelId="{35D32757-FF5F-484D-98F5-467D1E3688E3}" type="presParOf" srcId="{B2ED5D26-60DA-4B36-B843-4ABE8626D072}" destId="{12F703A2-8C5A-4399-AC66-5F8C722022F3}" srcOrd="0" destOrd="0" presId="urn:microsoft.com/office/officeart/2005/8/layout/vList5"/>
    <dgm:cxn modelId="{3CDB33CC-F64B-4FA3-BBE0-7AAF582E4F2E}" type="presParOf" srcId="{B2ED5D26-60DA-4B36-B843-4ABE8626D072}" destId="{F786CC31-0FF4-4BEC-AEB9-C4F7F22488D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0393E-232B-ED46-94A0-ED426A166BDE}">
      <dsp:nvSpPr>
        <dsp:cNvPr id="0" name=""/>
        <dsp:cNvSpPr/>
      </dsp:nvSpPr>
      <dsp:spPr>
        <a:xfrm>
          <a:off x="0" y="0"/>
          <a:ext cx="8224604" cy="5140377"/>
        </a:xfrm>
        <a:prstGeom prst="swooshArrow">
          <a:avLst>
            <a:gd name="adj1" fmla="val 25000"/>
            <a:gd name="adj2" fmla="val 25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EB76DAF2-D06C-C344-9365-18DD4CEA94A9}">
      <dsp:nvSpPr>
        <dsp:cNvPr id="0" name=""/>
        <dsp:cNvSpPr/>
      </dsp:nvSpPr>
      <dsp:spPr>
        <a:xfrm>
          <a:off x="985677" y="3594212"/>
          <a:ext cx="298240" cy="298240"/>
        </a:xfrm>
        <a:prstGeom prst="ellipse">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1C8C88C-9AF4-5E47-9335-17C59BD8AB8A}">
      <dsp:nvSpPr>
        <dsp:cNvPr id="0" name=""/>
        <dsp:cNvSpPr/>
      </dsp:nvSpPr>
      <dsp:spPr>
        <a:xfrm>
          <a:off x="1298388" y="3791407"/>
          <a:ext cx="3624896" cy="143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9" tIns="0" rIns="0" bIns="0" numCol="1" spcCol="1270" anchor="t" anchorCtr="0">
          <a:noAutofit/>
        </a:bodyPr>
        <a:lstStyle/>
        <a:p>
          <a:pPr lvl="0" algn="l" defTabSz="1066800">
            <a:lnSpc>
              <a:spcPct val="90000"/>
            </a:lnSpc>
            <a:spcBef>
              <a:spcPct val="0"/>
            </a:spcBef>
            <a:spcAft>
              <a:spcPct val="35000"/>
            </a:spcAft>
          </a:pPr>
          <a:endParaRPr kumimoji="1" lang="ja-JP" altLang="en-US" sz="2400" kern="1200" dirty="0" smtClean="0"/>
        </a:p>
      </dsp:txBody>
      <dsp:txXfrm>
        <a:off x="1298388" y="3791407"/>
        <a:ext cx="3624896" cy="1436530"/>
      </dsp:txXfrm>
    </dsp:sp>
    <dsp:sp modelId="{FB42FE46-F48C-624C-8C21-5020E924BDEB}">
      <dsp:nvSpPr>
        <dsp:cNvPr id="0" name=""/>
        <dsp:cNvSpPr/>
      </dsp:nvSpPr>
      <dsp:spPr>
        <a:xfrm>
          <a:off x="2060015" y="2595330"/>
          <a:ext cx="386556" cy="386556"/>
        </a:xfrm>
        <a:prstGeom prst="ellipse">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EC4953F-B8E8-E949-9FFD-B41233AD57AF}">
      <dsp:nvSpPr>
        <dsp:cNvPr id="0" name=""/>
        <dsp:cNvSpPr/>
      </dsp:nvSpPr>
      <dsp:spPr>
        <a:xfrm>
          <a:off x="3018837" y="2431572"/>
          <a:ext cx="4149069" cy="279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28" tIns="0" rIns="0" bIns="0" numCol="1" spcCol="1270" anchor="t" anchorCtr="0">
          <a:noAutofit/>
        </a:bodyPr>
        <a:lstStyle/>
        <a:p>
          <a:pPr lvl="0" algn="l" defTabSz="1066800">
            <a:lnSpc>
              <a:spcPct val="90000"/>
            </a:lnSpc>
            <a:spcBef>
              <a:spcPct val="0"/>
            </a:spcBef>
            <a:spcAft>
              <a:spcPct val="35000"/>
            </a:spcAft>
          </a:pPr>
          <a:endParaRPr kumimoji="1" lang="ja-JP" altLang="en-US" sz="2400" kern="1200" dirty="0"/>
        </a:p>
      </dsp:txBody>
      <dsp:txXfrm>
        <a:off x="3018837" y="2431572"/>
        <a:ext cx="4149069" cy="2796365"/>
      </dsp:txXfrm>
    </dsp:sp>
    <dsp:sp modelId="{F53DCE29-9FC7-5C4E-8892-DE9A85A8CD16}">
      <dsp:nvSpPr>
        <dsp:cNvPr id="0" name=""/>
        <dsp:cNvSpPr/>
      </dsp:nvSpPr>
      <dsp:spPr>
        <a:xfrm>
          <a:off x="5315803" y="1273589"/>
          <a:ext cx="534599" cy="534599"/>
        </a:xfrm>
        <a:prstGeom prst="ellipse">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87A604D-C643-864B-9DFE-3F7CFE1B6E56}">
      <dsp:nvSpPr>
        <dsp:cNvPr id="0" name=""/>
        <dsp:cNvSpPr/>
      </dsp:nvSpPr>
      <dsp:spPr>
        <a:xfrm>
          <a:off x="5469361" y="1611595"/>
          <a:ext cx="1973904" cy="357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273" tIns="0" rIns="0" bIns="0" numCol="1" spcCol="1270" anchor="t" anchorCtr="0">
          <a:noAutofit/>
        </a:bodyPr>
        <a:lstStyle/>
        <a:p>
          <a:pPr lvl="0" algn="l" defTabSz="1066800">
            <a:lnSpc>
              <a:spcPct val="90000"/>
            </a:lnSpc>
            <a:spcBef>
              <a:spcPct val="0"/>
            </a:spcBef>
            <a:spcAft>
              <a:spcPct val="35000"/>
            </a:spcAft>
          </a:pPr>
          <a:r>
            <a:rPr kumimoji="1" lang="ja-JP" altLang="en-US" sz="2400" kern="1200" dirty="0" smtClean="0"/>
            <a:t>　</a:t>
          </a:r>
          <a:endParaRPr kumimoji="1" lang="ja-JP" altLang="en-US" sz="2400" kern="1200" dirty="0"/>
        </a:p>
      </dsp:txBody>
      <dsp:txXfrm>
        <a:off x="5469361" y="1611595"/>
        <a:ext cx="1973904" cy="357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0.40882</cdr:x>
      <cdr:y>0.50113</cdr:y>
    </cdr:from>
    <cdr:to>
      <cdr:x>0.48616</cdr:x>
      <cdr:y>0.78049</cdr:y>
    </cdr:to>
    <cdr:sp macro="" textlink="">
      <cdr:nvSpPr>
        <cdr:cNvPr id="4" name="テキスト ボックス 3"/>
        <cdr:cNvSpPr txBox="1"/>
      </cdr:nvSpPr>
      <cdr:spPr>
        <a:xfrm xmlns:a="http://schemas.openxmlformats.org/drawingml/2006/main">
          <a:off x="1471904" y="1479499"/>
          <a:ext cx="278470" cy="824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0.35616</cdr:x>
      <cdr:y>0.53265</cdr:y>
    </cdr:from>
    <cdr:to>
      <cdr:x>0.54616</cdr:x>
      <cdr:y>0.72233</cdr:y>
    </cdr:to>
    <cdr:sp macro="" textlink="">
      <cdr:nvSpPr>
        <cdr:cNvPr id="5" name="テキスト ボックス 4"/>
        <cdr:cNvSpPr txBox="1"/>
      </cdr:nvSpPr>
      <cdr:spPr>
        <a:xfrm xmlns:a="http://schemas.openxmlformats.org/drawingml/2006/main">
          <a:off x="1282322" y="1572565"/>
          <a:ext cx="684076" cy="56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800" dirty="0" smtClean="0"/>
            <a:t>22</a:t>
          </a:r>
        </a:p>
        <a:p xmlns:a="http://schemas.openxmlformats.org/drawingml/2006/main">
          <a:r>
            <a:rPr lang="en-US" altLang="ja-JP" sz="1400" dirty="0" smtClean="0"/>
            <a:t>59</a:t>
          </a:r>
          <a:r>
            <a:rPr lang="ja-JP" altLang="en-US" sz="1400" dirty="0" smtClean="0"/>
            <a:t>％</a:t>
          </a:r>
          <a:endParaRPr lang="en-US" altLang="ja-JP" sz="1400" dirty="0" smtClean="0"/>
        </a:p>
        <a:p xmlns:a="http://schemas.openxmlformats.org/drawingml/2006/main">
          <a:endParaRPr lang="ja-JP" altLang="en-US" sz="1400" dirty="0"/>
        </a:p>
      </cdr:txBody>
    </cdr:sp>
  </cdr:relSizeAnchor>
  <cdr:relSizeAnchor xmlns:cdr="http://schemas.openxmlformats.org/drawingml/2006/chartDrawing">
    <cdr:from>
      <cdr:x>0.35747</cdr:x>
      <cdr:y>0.6444</cdr:y>
    </cdr:from>
    <cdr:to>
      <cdr:x>0.56351</cdr:x>
      <cdr:y>0.72568</cdr:y>
    </cdr:to>
    <cdr:sp macro="" textlink="">
      <cdr:nvSpPr>
        <cdr:cNvPr id="6" name="テキスト ボックス 5"/>
        <cdr:cNvSpPr txBox="1"/>
      </cdr:nvSpPr>
      <cdr:spPr>
        <a:xfrm xmlns:a="http://schemas.openxmlformats.org/drawingml/2006/main">
          <a:off x="1287052" y="1902476"/>
          <a:ext cx="741792" cy="2399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smtClean="0"/>
            <a:t>59</a:t>
          </a:r>
          <a:r>
            <a:rPr lang="ja-JP" altLang="en-US" sz="1400" dirty="0" smtClean="0"/>
            <a:t>％</a:t>
          </a:r>
          <a:endParaRPr lang="ja-JP"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BF385-6720-454C-B848-33EA6F22E696}" type="datetimeFigureOut">
              <a:rPr kumimoji="1" lang="ja-JP" altLang="en-US" smtClean="0"/>
              <a:t>2013/6/18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69BF0-A52D-4831-9807-23DEF2D7D840}" type="slidenum">
              <a:rPr kumimoji="1" lang="ja-JP" altLang="en-US" smtClean="0"/>
              <a:t>‹#›</a:t>
            </a:fld>
            <a:endParaRPr kumimoji="1" lang="ja-JP" altLang="en-US"/>
          </a:p>
        </p:txBody>
      </p:sp>
    </p:spTree>
    <p:extLst>
      <p:ext uri="{BB962C8B-B14F-4D97-AF65-F5344CB8AC3E}">
        <p14:creationId xmlns:p14="http://schemas.microsoft.com/office/powerpoint/2010/main" val="1625985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3316" name="スライド番号プレースホルダー 3"/>
          <p:cNvSpPr>
            <a:spLocks noGrp="1"/>
          </p:cNvSpPr>
          <p:nvPr>
            <p:ph type="sldNum" sz="quarter" idx="5"/>
          </p:nvPr>
        </p:nvSpPr>
        <p:spPr bwMode="auto">
          <a:noFill/>
          <a:ln>
            <a:miter lim="800000"/>
            <a:headEnd/>
            <a:tailEnd/>
          </a:ln>
        </p:spPr>
        <p:txBody>
          <a:bodyPr/>
          <a:lstStyle/>
          <a:p>
            <a:fld id="{9DE542A2-20F3-4463-9FC0-4ABC086AE39A}" type="slidenum">
              <a:rPr lang="ja-JP" altLang="en-US"/>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12</a:t>
            </a:fld>
            <a:endParaRPr lang="ja-JP"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13</a:t>
            </a:fld>
            <a:endParaRPr lang="ja-JP"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14</a:t>
            </a:fld>
            <a:endParaRPr lang="ja-JP"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15</a:t>
            </a:fld>
            <a:endParaRPr lang="ja-JP"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16</a:t>
            </a:fld>
            <a:endParaRPr lang="ja-JP"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17</a:t>
            </a:fld>
            <a:endParaRPr lang="ja-JP"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18</a:t>
            </a:fld>
            <a:endParaRPr lang="ja-JP"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252826-348B-4969-A1FF-E56CCEEF20A5}" type="slidenum">
              <a:rPr kumimoji="1" lang="ja-JP" altLang="en-US" smtClean="0"/>
              <a:t>19</a:t>
            </a:fld>
            <a:endParaRPr kumimoji="1" lang="ja-JP" altLang="en-US"/>
          </a:p>
        </p:txBody>
      </p:sp>
    </p:spTree>
    <p:extLst>
      <p:ext uri="{BB962C8B-B14F-4D97-AF65-F5344CB8AC3E}">
        <p14:creationId xmlns:p14="http://schemas.microsoft.com/office/powerpoint/2010/main" val="342696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22</a:t>
            </a:fld>
            <a:endParaRPr lang="ja-JP"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経済発展目覚ましいインド。しかし、私は高校生の時に、自殺をする農家が増えているというニュースを耳にし、衝撃を受け、インドに対するイメージが少し変わりました。経済発展の恩恵を、国民全員が享受しているわけではない。元々関心があったインドに、さらに知りたいという欲求が増しました。</a:t>
            </a:r>
            <a:endParaRPr lang="en-US" dirty="0"/>
          </a:p>
        </p:txBody>
      </p:sp>
      <p:sp>
        <p:nvSpPr>
          <p:cNvPr id="4" name="Slide Number Placeholder 3"/>
          <p:cNvSpPr>
            <a:spLocks noGrp="1"/>
          </p:cNvSpPr>
          <p:nvPr>
            <p:ph type="sldNum" sz="quarter" idx="10"/>
          </p:nvPr>
        </p:nvSpPr>
        <p:spPr/>
        <p:txBody>
          <a:bodyPr/>
          <a:lstStyle/>
          <a:p>
            <a:fld id="{1772C365-86A1-5846-BF94-466CD7F8319A}" type="slidenum">
              <a:rPr lang="en-US" smtClean="0"/>
              <a:t>24</a:t>
            </a:fld>
            <a:endParaRPr lang="en-US"/>
          </a:p>
        </p:txBody>
      </p:sp>
    </p:spTree>
    <p:extLst>
      <p:ext uri="{BB962C8B-B14F-4D97-AF65-F5344CB8AC3E}">
        <p14:creationId xmlns:p14="http://schemas.microsoft.com/office/powerpoint/2010/main" val="217299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4</a:t>
            </a:fld>
            <a:endParaRPr lang="ja-JP"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収益向上のボトルネックをリストアップしました。この中で私たちにアプローチでき、かつ効果的なのは「機械化が進んでいない原始的農業である」という点だと考え、農機に目を付けました。実際に利用が進んでいるのは、地場企業がチカラを入れる、トラクターとコンバインだけ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523A8BA-6C00-4C14-8699-65638350AED7}"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4079412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そこで、私たちが目を付けたのは、田植機です。こういった理由から、田植機導入によって、田植えにかかる時間が短くなるだけではなく、収穫量があがります。田植機を使う農家の方から教えていただいたデータをもとに計算をすると、年間約２０％収益が増加するということがわかりました。２０％というと、貧困過程の７年と半年分の電気料金をまかなえる金額です。</a:t>
            </a:r>
            <a:endParaRPr lang="en-US" altLang="ja-JP" dirty="0" smtClean="0"/>
          </a:p>
        </p:txBody>
      </p:sp>
      <p:sp>
        <p:nvSpPr>
          <p:cNvPr id="4" name="Slide Number Placeholder 3"/>
          <p:cNvSpPr>
            <a:spLocks noGrp="1"/>
          </p:cNvSpPr>
          <p:nvPr>
            <p:ph type="sldNum" sz="quarter" idx="10"/>
          </p:nvPr>
        </p:nvSpPr>
        <p:spPr/>
        <p:txBody>
          <a:bodyPr/>
          <a:lstStyle/>
          <a:p>
            <a:fld id="{3E6FE60D-1210-FD46-B82A-ABC80B22A38F}" type="slidenum">
              <a:rPr lang="en-US" smtClean="0"/>
              <a:t>26</a:t>
            </a:fld>
            <a:endParaRPr lang="en-US"/>
          </a:p>
        </p:txBody>
      </p:sp>
    </p:spTree>
    <p:extLst>
      <p:ext uri="{BB962C8B-B14F-4D97-AF65-F5344CB8AC3E}">
        <p14:creationId xmlns:p14="http://schemas.microsoft.com/office/powerpoint/2010/main" val="373773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こんなに魅力的な田植機。しかし、田植機の市場規模は、クボタの販売台数と同じです。</a:t>
            </a:r>
            <a:endParaRPr lang="en-US" dirty="0"/>
          </a:p>
        </p:txBody>
      </p:sp>
      <p:sp>
        <p:nvSpPr>
          <p:cNvPr id="4" name="Slide Number Placeholder 3"/>
          <p:cNvSpPr>
            <a:spLocks noGrp="1"/>
          </p:cNvSpPr>
          <p:nvPr>
            <p:ph type="sldNum" sz="quarter" idx="10"/>
          </p:nvPr>
        </p:nvSpPr>
        <p:spPr/>
        <p:txBody>
          <a:bodyPr/>
          <a:lstStyle/>
          <a:p>
            <a:fld id="{1772C365-86A1-5846-BF94-466CD7F8319A}" type="slidenum">
              <a:rPr lang="en-US" smtClean="0"/>
              <a:t>27</a:t>
            </a:fld>
            <a:endParaRPr lang="en-US"/>
          </a:p>
        </p:txBody>
      </p:sp>
    </p:spTree>
    <p:extLst>
      <p:ext uri="{BB962C8B-B14F-4D97-AF65-F5344CB8AC3E}">
        <p14:creationId xmlns:p14="http://schemas.microsoft.com/office/powerpoint/2010/main" val="101479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既存のレンタルモデルでは、中間業者が２つ。</a:t>
            </a:r>
            <a:endParaRPr lang="en-US" dirty="0"/>
          </a:p>
        </p:txBody>
      </p:sp>
      <p:sp>
        <p:nvSpPr>
          <p:cNvPr id="4" name="Slide Number Placeholder 3"/>
          <p:cNvSpPr>
            <a:spLocks noGrp="1"/>
          </p:cNvSpPr>
          <p:nvPr>
            <p:ph type="sldNum" sz="quarter" idx="10"/>
          </p:nvPr>
        </p:nvSpPr>
        <p:spPr/>
        <p:txBody>
          <a:bodyPr/>
          <a:lstStyle/>
          <a:p>
            <a:fld id="{1772C365-86A1-5846-BF94-466CD7F8319A}" type="slidenum">
              <a:rPr lang="en-US" smtClean="0"/>
              <a:t>28</a:t>
            </a:fld>
            <a:endParaRPr lang="en-US"/>
          </a:p>
        </p:txBody>
      </p:sp>
    </p:spTree>
    <p:extLst>
      <p:ext uri="{BB962C8B-B14F-4D97-AF65-F5344CB8AC3E}">
        <p14:creationId xmlns:p14="http://schemas.microsoft.com/office/powerpoint/2010/main" val="617387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それを、現地のエンジニア志望の大学生に担当してもらい、より低価格なレンタル事業を実現させます。</a:t>
            </a:r>
            <a:endParaRPr lang="en-US" dirty="0"/>
          </a:p>
        </p:txBody>
      </p:sp>
      <p:sp>
        <p:nvSpPr>
          <p:cNvPr id="4" name="Slide Number Placeholder 3"/>
          <p:cNvSpPr>
            <a:spLocks noGrp="1"/>
          </p:cNvSpPr>
          <p:nvPr>
            <p:ph type="sldNum" sz="quarter" idx="10"/>
          </p:nvPr>
        </p:nvSpPr>
        <p:spPr/>
        <p:txBody>
          <a:bodyPr/>
          <a:lstStyle/>
          <a:p>
            <a:fld id="{1772C365-86A1-5846-BF94-466CD7F8319A}" type="slidenum">
              <a:rPr lang="en-US" smtClean="0"/>
              <a:t>29</a:t>
            </a:fld>
            <a:endParaRPr lang="en-US"/>
          </a:p>
        </p:txBody>
      </p:sp>
    </p:spTree>
    <p:extLst>
      <p:ext uri="{BB962C8B-B14F-4D97-AF65-F5344CB8AC3E}">
        <p14:creationId xmlns:p14="http://schemas.microsoft.com/office/powerpoint/2010/main" val="273527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5</a:t>
            </a:fld>
            <a:endParaRPr lang="ja-JP"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dirty="0">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6</a:t>
            </a:fld>
            <a:endParaRPr lang="ja-JP"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dirty="0">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7</a:t>
            </a:fld>
            <a:endParaRPr lang="ja-JP"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6388" name="スライド番号プレースホルダー 3"/>
          <p:cNvSpPr>
            <a:spLocks noGrp="1"/>
          </p:cNvSpPr>
          <p:nvPr>
            <p:ph type="sldNum" sz="quarter" idx="5"/>
          </p:nvPr>
        </p:nvSpPr>
        <p:spPr bwMode="auto">
          <a:noFill/>
          <a:ln>
            <a:miter lim="800000"/>
            <a:headEnd/>
            <a:tailEnd/>
          </a:ln>
        </p:spPr>
        <p:txBody>
          <a:bodyPr/>
          <a:lstStyle/>
          <a:p>
            <a:fld id="{4FF95F1B-6E1B-4BF8-AC15-6A2DB0C4F026}" type="slidenum">
              <a:rPr lang="ja-JP" altLang="en-US"/>
              <a:pPr/>
              <a:t>8</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252826-348B-4969-A1FF-E56CCEEF20A5}" type="slidenum">
              <a:rPr kumimoji="1" lang="ja-JP" altLang="en-US" smtClean="0"/>
              <a:t>9</a:t>
            </a:fld>
            <a:endParaRPr kumimoji="1" lang="ja-JP" altLang="en-US"/>
          </a:p>
        </p:txBody>
      </p:sp>
    </p:spTree>
    <p:extLst>
      <p:ext uri="{BB962C8B-B14F-4D97-AF65-F5344CB8AC3E}">
        <p14:creationId xmlns:p14="http://schemas.microsoft.com/office/powerpoint/2010/main" val="347616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10</a:t>
            </a:fld>
            <a:endParaRPr lang="ja-JP"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ja-JP" altLang="en-US">
              <a:latin typeface="Calibri" charset="0"/>
              <a:ea typeface="ＭＳ Ｐゴシック" charset="0"/>
            </a:endParaRPr>
          </a:p>
        </p:txBody>
      </p:sp>
      <p:sp>
        <p:nvSpPr>
          <p:cNvPr id="1843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23F4CEB6-3816-BC4A-A79F-811324270AAA}" type="slidenum">
              <a:rPr lang="ja-JP" altLang="en-US" sz="1200"/>
              <a:pPr/>
              <a:t>11</a:t>
            </a:fld>
            <a:endParaRPr lang="ja-JP"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203882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103048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414088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243030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112308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218915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339901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336744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40902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350474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26FDC71-A140-46B3-BE17-F59E5410E7A8}" type="datetimeFigureOut">
              <a:rPr kumimoji="1" lang="ja-JP" altLang="en-US" smtClean="0"/>
              <a:t>2013/6/18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53367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FDC71-A140-46B3-BE17-F59E5410E7A8}" type="datetimeFigureOut">
              <a:rPr kumimoji="1" lang="ja-JP" altLang="en-US" smtClean="0"/>
              <a:t>2013/6/18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04675-EDF5-4673-A2A1-60DB1F71E754}" type="slidenum">
              <a:rPr kumimoji="1" lang="ja-JP" altLang="en-US" smtClean="0"/>
              <a:t>‹#›</a:t>
            </a:fld>
            <a:endParaRPr kumimoji="1" lang="ja-JP" altLang="en-US"/>
          </a:p>
        </p:txBody>
      </p:sp>
    </p:spTree>
    <p:extLst>
      <p:ext uri="{BB962C8B-B14F-4D97-AF65-F5344CB8AC3E}">
        <p14:creationId xmlns:p14="http://schemas.microsoft.com/office/powerpoint/2010/main" val="339177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3.png"/><Relationship Id="rId7" Type="http://schemas.openxmlformats.org/officeDocument/2006/relationships/image" Target="../media/image16.jpeg"/><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diagramColors" Target="../diagrams/colors3.xml"/><Relationship Id="rId5" Type="http://schemas.openxmlformats.org/officeDocument/2006/relationships/image" Target="../media/image14.jpeg"/><Relationship Id="rId10" Type="http://schemas.openxmlformats.org/officeDocument/2006/relationships/diagramQuickStyle" Target="../diagrams/quickStyle3.xml"/><Relationship Id="rId4" Type="http://schemas.openxmlformats.org/officeDocument/2006/relationships/image" Target="../media/image13.jpeg"/><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png"/><Relationship Id="rId7" Type="http://schemas.openxmlformats.org/officeDocument/2006/relationships/diagramLayout" Target="../diagrams/layout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chart" Target="../charts/chart2.xml"/><Relationship Id="rId10" Type="http://schemas.microsoft.com/office/2007/relationships/diagramDrawing" Target="../diagrams/drawing6.xml"/><Relationship Id="rId4" Type="http://schemas.openxmlformats.org/officeDocument/2006/relationships/chart" Target="../charts/chart1.xml"/><Relationship Id="rId9" Type="http://schemas.openxmlformats.org/officeDocument/2006/relationships/diagramColors" Target="../diagrams/colors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jpeg"/><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10" name="直線コネクタ 9"/>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11" name="直線コネクタ 10"/>
          <p:cNvCxnSpPr/>
          <p:nvPr/>
        </p:nvCxnSpPr>
        <p:spPr>
          <a:xfrm>
            <a:off x="-99392" y="6597650"/>
            <a:ext cx="9342784"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12" name="直線コネクタ 11"/>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sp>
        <p:nvSpPr>
          <p:cNvPr id="14" name="タイトル 1"/>
          <p:cNvSpPr txBox="1">
            <a:spLocks/>
          </p:cNvSpPr>
          <p:nvPr/>
        </p:nvSpPr>
        <p:spPr>
          <a:xfrm>
            <a:off x="989394" y="1124744"/>
            <a:ext cx="7560000" cy="429706"/>
          </a:xfrm>
          <a:prstGeom prst="rect">
            <a:avLst/>
          </a:prstGeom>
          <a:solidFill>
            <a:srgbClr val="2FE826"/>
          </a:solidFill>
          <a:ln>
            <a:solidFill>
              <a:srgbClr val="2FE826"/>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5000" lnSpcReduction="20000"/>
          </a:bodyPr>
          <a:lstStyle>
            <a:lvl1pPr algn="ctr" defTabSz="4572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endParaRPr lang="ja-JP" altLang="en-US" sz="3600" dirty="0">
              <a:solidFill>
                <a:schemeClr val="tx1"/>
              </a:solidFill>
              <a:latin typeface="メイリオ" pitchFamily="50" charset="-128"/>
              <a:ea typeface="メイリオ" pitchFamily="50" charset="-128"/>
              <a:cs typeface="メイリオ" pitchFamily="50" charset="-128"/>
            </a:endParaRPr>
          </a:p>
        </p:txBody>
      </p:sp>
      <p:pic>
        <p:nvPicPr>
          <p:cNvPr id="2060" name="図 3" descr="SIBP新ロゴ.png"/>
          <p:cNvPicPr>
            <a:picLocks noChangeAspect="1"/>
          </p:cNvPicPr>
          <p:nvPr/>
        </p:nvPicPr>
        <p:blipFill>
          <a:blip r:embed="rId3" cstate="print"/>
          <a:srcRect/>
          <a:stretch>
            <a:fillRect/>
          </a:stretch>
        </p:blipFill>
        <p:spPr bwMode="auto">
          <a:xfrm>
            <a:off x="1222375" y="3689350"/>
            <a:ext cx="2989263" cy="2217738"/>
          </a:xfrm>
          <a:prstGeom prst="rect">
            <a:avLst/>
          </a:prstGeom>
          <a:noFill/>
          <a:ln w="9525">
            <a:noFill/>
            <a:miter lim="800000"/>
            <a:headEnd/>
            <a:tailEnd/>
          </a:ln>
        </p:spPr>
      </p:pic>
      <p:pic>
        <p:nvPicPr>
          <p:cNvPr id="15" name="図 14" descr="402310_218771104872357_100002184085668_474323_784741797_n"/>
          <p:cNvPicPr>
            <a:picLocks noGrp="1" noChangeAspect="1"/>
          </p:cNvPicPr>
          <p:nvPr isPhoto="1"/>
        </p:nvPicPr>
        <p:blipFill>
          <a:blip r:embed="rId4" cstate="email">
            <a:lum/>
            <a:extLst>
              <a:ext uri="{28A0092B-C50C-407E-A947-70E740481C1C}">
                <a14:useLocalDpi xmlns:a14="http://schemas.microsoft.com/office/drawing/2010/main"/>
              </a:ext>
            </a:extLst>
          </a:blip>
          <a:stretch>
            <a:fillRect/>
          </a:stretch>
        </p:blipFill>
        <p:spPr>
          <a:xfrm>
            <a:off x="4811889" y="3737609"/>
            <a:ext cx="3257676" cy="2171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62" name="スライド番号プレースホルダー 1"/>
          <p:cNvSpPr>
            <a:spLocks noGrp="1"/>
          </p:cNvSpPr>
          <p:nvPr>
            <p:ph type="sldNum" sz="quarter" idx="12"/>
          </p:nvPr>
        </p:nvSpPr>
        <p:spPr bwMode="auto">
          <a:xfrm>
            <a:off x="7010400" y="6545751"/>
            <a:ext cx="2133600" cy="365125"/>
          </a:xfrm>
          <a:noFill/>
          <a:ln>
            <a:miter lim="800000"/>
            <a:headEnd/>
            <a:tailEnd/>
          </a:ln>
        </p:spPr>
        <p:txBody>
          <a:bodyPr/>
          <a:lstStyle/>
          <a:p>
            <a:r>
              <a:rPr lang="ja-JP" altLang="en-US" sz="1600" dirty="0"/>
              <a:t>１</a:t>
            </a:r>
          </a:p>
        </p:txBody>
      </p:sp>
      <p:sp>
        <p:nvSpPr>
          <p:cNvPr id="2063" name="フッター プレースホルダー 2"/>
          <p:cNvSpPr>
            <a:spLocks noGrp="1"/>
          </p:cNvSpPr>
          <p:nvPr>
            <p:ph type="ftr" sz="quarter" idx="11"/>
          </p:nvPr>
        </p:nvSpPr>
        <p:spPr bwMode="auto">
          <a:xfrm>
            <a:off x="3124200" y="6534028"/>
            <a:ext cx="2895600" cy="365125"/>
          </a:xfrm>
          <a:noFill/>
          <a:ln>
            <a:miter lim="800000"/>
            <a:headEnd/>
            <a:tailEnd/>
          </a:ln>
        </p:spPr>
        <p:txBody>
          <a:bodyPr/>
          <a:lstStyle/>
          <a:p>
            <a:r>
              <a:rPr lang="en-US" altLang="ja-JP" sz="1600" dirty="0"/>
              <a:t>Student India BOP Project</a:t>
            </a:r>
            <a:endParaRPr lang="ja-JP" altLang="en-US" sz="1600" dirty="0"/>
          </a:p>
        </p:txBody>
      </p:sp>
      <p:sp>
        <p:nvSpPr>
          <p:cNvPr id="2064" name="正方形/長方形 6"/>
          <p:cNvSpPr>
            <a:spLocks noChangeArrowheads="1"/>
          </p:cNvSpPr>
          <p:nvPr/>
        </p:nvSpPr>
        <p:spPr bwMode="auto">
          <a:xfrm>
            <a:off x="989394" y="6154738"/>
            <a:ext cx="7547908" cy="276999"/>
          </a:xfrm>
          <a:prstGeom prst="rect">
            <a:avLst/>
          </a:prstGeom>
          <a:noFill/>
          <a:ln w="9525">
            <a:noFill/>
            <a:miter lim="800000"/>
            <a:headEnd/>
            <a:tailEnd/>
          </a:ln>
        </p:spPr>
        <p:txBody>
          <a:bodyPr wrap="square">
            <a:spAutoFit/>
          </a:bodyPr>
          <a:lstStyle/>
          <a:p>
            <a:pPr algn="ctr"/>
            <a:r>
              <a:rPr lang="ja-JP" altLang="en-US" sz="1200" dirty="0">
                <a:solidFill>
                  <a:srgbClr val="000000"/>
                </a:solidFill>
                <a:latin typeface="メイリオ" pitchFamily="50" charset="-128"/>
                <a:ea typeface="メイリオ" pitchFamily="50" charset="-128"/>
                <a:cs typeface="メイリオ" pitchFamily="50" charset="-128"/>
              </a:rPr>
              <a:t>現地調査と学生視点のひらめきで日本企業にイノベーションを。インドと日本の確かな架け橋を目指して。</a:t>
            </a:r>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16" name="タイトル 1"/>
          <p:cNvSpPr txBox="1">
            <a:spLocks/>
          </p:cNvSpPr>
          <p:nvPr/>
        </p:nvSpPr>
        <p:spPr>
          <a:xfrm>
            <a:off x="989394" y="1554450"/>
            <a:ext cx="7547908" cy="1974123"/>
          </a:xfrm>
          <a:prstGeom prst="rect">
            <a:avLst/>
          </a:prstGeom>
          <a:noFill/>
          <a:ln w="25400" cap="flat" cmpd="sng" algn="ctr">
            <a:solidFill>
              <a:srgbClr val="2FE826"/>
            </a:solidFill>
            <a:prstDash val="solid"/>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normAutofit fontScale="90000" lnSpcReduction="10000"/>
          </a:bodyPr>
          <a:lstStyle>
            <a:lvl1pPr algn="ctr" defTabSz="4572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endParaRPr lang="en-US" altLang="ja-JP" sz="3600" dirty="0" smtClean="0">
              <a:solidFill>
                <a:schemeClr val="tx1"/>
              </a:solidFill>
              <a:latin typeface="メイリオ" pitchFamily="50" charset="-128"/>
              <a:ea typeface="メイリオ" pitchFamily="50" charset="-128"/>
              <a:cs typeface="メイリオ" pitchFamily="50" charset="-128"/>
            </a:endParaRPr>
          </a:p>
          <a:p>
            <a:pPr fontAlgn="auto">
              <a:spcAft>
                <a:spcPts val="0"/>
              </a:spcAft>
              <a:defRPr/>
            </a:pPr>
            <a:r>
              <a:rPr lang="ja-JP" altLang="en-US" sz="3600" dirty="0" smtClean="0">
                <a:solidFill>
                  <a:schemeClr val="tx1"/>
                </a:solidFill>
                <a:latin typeface="メイリオ" pitchFamily="50" charset="-128"/>
                <a:ea typeface="メイリオ" pitchFamily="50" charset="-128"/>
                <a:cs typeface="メイリオ" pitchFamily="50" charset="-128"/>
              </a:rPr>
              <a:t>学生団体</a:t>
            </a:r>
            <a:r>
              <a:rPr lang="en-US" altLang="ja-JP" sz="3600" dirty="0" smtClean="0">
                <a:solidFill>
                  <a:schemeClr val="tx1"/>
                </a:solidFill>
                <a:latin typeface="メイリオ" pitchFamily="50" charset="-128"/>
                <a:ea typeface="メイリオ" pitchFamily="50" charset="-128"/>
                <a:cs typeface="メイリオ" pitchFamily="50" charset="-128"/>
              </a:rPr>
              <a:t>SIBP</a:t>
            </a:r>
          </a:p>
          <a:p>
            <a:pPr>
              <a:defRPr/>
            </a:pPr>
            <a:r>
              <a:rPr lang="en-US" altLang="ja-JP" sz="3600" dirty="0"/>
              <a:t>『2013</a:t>
            </a:r>
            <a:r>
              <a:rPr lang="ja-JP" altLang="en-US" sz="3600" dirty="0"/>
              <a:t>年春季 インドタミルナードゥ州農村部における美容・農機市場調査報告</a:t>
            </a:r>
            <a:r>
              <a:rPr lang="en-US" altLang="ja-JP" sz="3600" dirty="0"/>
              <a:t>』</a:t>
            </a:r>
          </a:p>
          <a:p>
            <a:pPr fontAlgn="auto">
              <a:spcAft>
                <a:spcPts val="0"/>
              </a:spcAft>
              <a:defRPr/>
            </a:pPr>
            <a:endParaRPr lang="ja-JP" altLang="en-US" sz="36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4240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
        <p:nvSpPr>
          <p:cNvPr id="10" name="コンテンツ プレースホルダー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t>１、現状課題</a:t>
            </a:r>
            <a:endParaRPr lang="en-US" altLang="ja-JP" dirty="0" smtClean="0"/>
          </a:p>
          <a:p>
            <a:pPr marL="0" indent="0">
              <a:buFont typeface="Arial" pitchFamily="34" charset="0"/>
              <a:buNone/>
            </a:pPr>
            <a:r>
              <a:rPr lang="ja-JP" altLang="en-US" dirty="0" smtClean="0"/>
              <a:t>２、ゴール</a:t>
            </a:r>
            <a:endParaRPr lang="en-US" altLang="ja-JP" dirty="0" smtClean="0"/>
          </a:p>
          <a:p>
            <a:pPr marL="0" indent="0">
              <a:buFont typeface="Arial" pitchFamily="34" charset="0"/>
              <a:buNone/>
            </a:pPr>
            <a:r>
              <a:rPr lang="ja-JP" altLang="en-US" dirty="0" smtClean="0"/>
              <a:t>３、ビジネスプラン</a:t>
            </a:r>
            <a:endParaRPr lang="ja-JP" altLang="en-US" dirty="0"/>
          </a:p>
        </p:txBody>
      </p:sp>
      <p:sp>
        <p:nvSpPr>
          <p:cNvPr id="11" name="タイトル 1"/>
          <p:cNvSpPr txBox="1">
            <a:spLocks/>
          </p:cNvSpPr>
          <p:nvPr/>
        </p:nvSpPr>
        <p:spPr>
          <a:xfrm>
            <a:off x="107504" y="506413"/>
            <a:ext cx="3466728" cy="63408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a:normAutofit fontScale="900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dirty="0" smtClean="0"/>
              <a:t>目次</a:t>
            </a:r>
            <a:endParaRPr lang="ja-JP" altLang="en-US" dirty="0"/>
          </a:p>
        </p:txBody>
      </p:sp>
    </p:spTree>
    <p:extLst>
      <p:ext uri="{BB962C8B-B14F-4D97-AF65-F5344CB8AC3E}">
        <p14:creationId xmlns:p14="http://schemas.microsoft.com/office/powerpoint/2010/main" val="122129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
        <p:nvSpPr>
          <p:cNvPr id="10" name="タイトル 1"/>
          <p:cNvSpPr txBox="1">
            <a:spLocks/>
          </p:cNvSpPr>
          <p:nvPr/>
        </p:nvSpPr>
        <p:spPr>
          <a:xfrm>
            <a:off x="107504" y="415969"/>
            <a:ext cx="3466728" cy="63408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a:normAutofit fontScale="900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dirty="0" smtClean="0"/>
              <a:t>現状課題</a:t>
            </a:r>
            <a:endParaRPr lang="ja-JP" altLang="en-US" dirty="0"/>
          </a:p>
        </p:txBody>
      </p:sp>
      <p:sp>
        <p:nvSpPr>
          <p:cNvPr id="11" name="テキスト ボックス 10"/>
          <p:cNvSpPr txBox="1"/>
          <p:nvPr/>
        </p:nvSpPr>
        <p:spPr>
          <a:xfrm>
            <a:off x="608129" y="1095351"/>
            <a:ext cx="6192688" cy="523220"/>
          </a:xfrm>
          <a:prstGeom prst="rect">
            <a:avLst/>
          </a:prstGeom>
          <a:noFill/>
        </p:spPr>
        <p:txBody>
          <a:bodyPr wrap="square" rtlCol="0">
            <a:spAutoFit/>
          </a:bodyPr>
          <a:lstStyle/>
          <a:p>
            <a:r>
              <a:rPr lang="ja-JP" altLang="en-US" sz="2800" b="1" u="sng" dirty="0" smtClean="0"/>
              <a:t>女性が働きやすい環境が整っていない</a:t>
            </a:r>
            <a:endParaRPr kumimoji="1" lang="en-US" altLang="ja-JP" sz="2800" b="1" u="sng" dirty="0" smtClean="0"/>
          </a:p>
        </p:txBody>
      </p:sp>
      <p:graphicFrame>
        <p:nvGraphicFramePr>
          <p:cNvPr id="12" name="表 11"/>
          <p:cNvGraphicFramePr>
            <a:graphicFrameLocks noGrp="1"/>
          </p:cNvGraphicFramePr>
          <p:nvPr>
            <p:extLst>
              <p:ext uri="{D42A27DB-BD31-4B8C-83A1-F6EECF244321}">
                <p14:modId xmlns:p14="http://schemas.microsoft.com/office/powerpoint/2010/main" val="2192477272"/>
              </p:ext>
            </p:extLst>
          </p:nvPr>
        </p:nvGraphicFramePr>
        <p:xfrm>
          <a:off x="757740" y="2132856"/>
          <a:ext cx="6622572" cy="3528393"/>
        </p:xfrm>
        <a:graphic>
          <a:graphicData uri="http://schemas.openxmlformats.org/drawingml/2006/table">
            <a:tbl>
              <a:tblPr firstRow="1" bandRow="1">
                <a:tableStyleId>{21E4AEA4-8DFA-4A89-87EB-49C32662AFE0}</a:tableStyleId>
              </a:tblPr>
              <a:tblGrid>
                <a:gridCol w="1414974"/>
                <a:gridCol w="1414974"/>
                <a:gridCol w="1414974"/>
                <a:gridCol w="1414974"/>
                <a:gridCol w="962676"/>
              </a:tblGrid>
              <a:tr h="1277562">
                <a:tc>
                  <a:txBody>
                    <a:bodyPr/>
                    <a:lstStyle/>
                    <a:p>
                      <a:r>
                        <a:rPr kumimoji="1" lang="ja-JP" altLang="en-US" dirty="0" smtClean="0"/>
                        <a:t>市場</a:t>
                      </a:r>
                      <a:endParaRPr kumimoji="1" lang="ja-JP" altLang="en-US" dirty="0"/>
                    </a:p>
                  </a:txBody>
                  <a:tcPr/>
                </a:tc>
                <a:tc>
                  <a:txBody>
                    <a:bodyPr/>
                    <a:lstStyle/>
                    <a:p>
                      <a:r>
                        <a:rPr kumimoji="1" lang="ja-JP" altLang="en-US" dirty="0" smtClean="0"/>
                        <a:t>オーストラリア</a:t>
                      </a:r>
                      <a:endParaRPr kumimoji="1" lang="ja-JP" altLang="en-US" dirty="0"/>
                    </a:p>
                  </a:txBody>
                  <a:tcPr/>
                </a:tc>
                <a:tc>
                  <a:txBody>
                    <a:bodyPr/>
                    <a:lstStyle/>
                    <a:p>
                      <a:r>
                        <a:rPr kumimoji="1" lang="ja-JP" altLang="en-US" dirty="0" smtClean="0"/>
                        <a:t>ベトナム</a:t>
                      </a:r>
                      <a:endParaRPr kumimoji="1" lang="ja-JP" altLang="en-US" dirty="0"/>
                    </a:p>
                  </a:txBody>
                  <a:tcPr/>
                </a:tc>
                <a:tc>
                  <a:txBody>
                    <a:bodyPr/>
                    <a:lstStyle/>
                    <a:p>
                      <a:r>
                        <a:rPr kumimoji="1" lang="ja-JP" altLang="en-US" dirty="0" smtClean="0"/>
                        <a:t>日本</a:t>
                      </a:r>
                      <a:endParaRPr kumimoji="1" lang="ja-JP" altLang="en-US" dirty="0"/>
                    </a:p>
                  </a:txBody>
                  <a:tcPr/>
                </a:tc>
                <a:tc>
                  <a:txBody>
                    <a:bodyPr/>
                    <a:lstStyle/>
                    <a:p>
                      <a:r>
                        <a:rPr kumimoji="1" lang="ja-JP" altLang="en-US" dirty="0" smtClean="0"/>
                        <a:t>インド</a:t>
                      </a:r>
                      <a:endParaRPr kumimoji="1" lang="ja-JP" altLang="en-US" dirty="0"/>
                    </a:p>
                  </a:txBody>
                  <a:tcPr/>
                </a:tc>
              </a:tr>
              <a:tr h="720785">
                <a:tc>
                  <a:txBody>
                    <a:bodyPr/>
                    <a:lstStyle/>
                    <a:p>
                      <a:r>
                        <a:rPr kumimoji="1" lang="ja-JP" altLang="en-US" dirty="0" smtClean="0"/>
                        <a:t>雇用</a:t>
                      </a:r>
                      <a:endParaRPr kumimoji="1" lang="ja-JP" altLang="en-US" dirty="0"/>
                    </a:p>
                  </a:txBody>
                  <a:tcPr/>
                </a:tc>
                <a:tc>
                  <a:txBody>
                    <a:bodyPr/>
                    <a:lstStyle/>
                    <a:p>
                      <a:r>
                        <a:rPr kumimoji="1" lang="en-US" altLang="ja-JP" dirty="0" smtClean="0"/>
                        <a:t>90.5</a:t>
                      </a:r>
                      <a:r>
                        <a:rPr kumimoji="1" lang="ja-JP" altLang="en-US" dirty="0" smtClean="0"/>
                        <a:t>％</a:t>
                      </a:r>
                      <a:endParaRPr kumimoji="1" lang="ja-JP" altLang="en-US" dirty="0"/>
                    </a:p>
                  </a:txBody>
                  <a:tcPr/>
                </a:tc>
                <a:tc>
                  <a:txBody>
                    <a:bodyPr/>
                    <a:lstStyle/>
                    <a:p>
                      <a:r>
                        <a:rPr kumimoji="1" lang="en-US" altLang="ja-JP" dirty="0" smtClean="0"/>
                        <a:t>79.8%</a:t>
                      </a:r>
                      <a:endParaRPr kumimoji="1" lang="ja-JP" altLang="en-US" dirty="0"/>
                    </a:p>
                  </a:txBody>
                  <a:tcPr/>
                </a:tc>
                <a:tc>
                  <a:txBody>
                    <a:bodyPr/>
                    <a:lstStyle/>
                    <a:p>
                      <a:r>
                        <a:rPr kumimoji="1" lang="en-US" altLang="ja-JP" dirty="0" smtClean="0"/>
                        <a:t>83.1%</a:t>
                      </a:r>
                      <a:endParaRPr kumimoji="1" lang="ja-JP" altLang="en-US" dirty="0"/>
                    </a:p>
                  </a:txBody>
                  <a:tcPr/>
                </a:tc>
                <a:tc>
                  <a:txBody>
                    <a:bodyPr/>
                    <a:lstStyle/>
                    <a:p>
                      <a:r>
                        <a:rPr kumimoji="1" lang="en-US" altLang="ja-JP" dirty="0" smtClean="0"/>
                        <a:t>38.0%</a:t>
                      </a:r>
                      <a:endParaRPr kumimoji="1" lang="ja-JP" altLang="en-US" dirty="0"/>
                    </a:p>
                  </a:txBody>
                  <a:tcPr/>
                </a:tc>
              </a:tr>
              <a:tr h="722222">
                <a:tc>
                  <a:txBody>
                    <a:bodyPr/>
                    <a:lstStyle/>
                    <a:p>
                      <a:r>
                        <a:rPr kumimoji="1" lang="ja-JP" altLang="en-US" dirty="0" smtClean="0"/>
                        <a:t>労働力参加</a:t>
                      </a:r>
                      <a:endParaRPr kumimoji="1" lang="ja-JP" altLang="en-US" dirty="0"/>
                    </a:p>
                  </a:txBody>
                  <a:tcPr/>
                </a:tc>
                <a:tc>
                  <a:txBody>
                    <a:bodyPr/>
                    <a:lstStyle/>
                    <a:p>
                      <a:r>
                        <a:rPr kumimoji="1" lang="en-US" altLang="ja-JP" dirty="0" smtClean="0"/>
                        <a:t>81.9%</a:t>
                      </a:r>
                      <a:endParaRPr kumimoji="1" lang="ja-JP" altLang="en-US" dirty="0"/>
                    </a:p>
                  </a:txBody>
                  <a:tcPr/>
                </a:tc>
                <a:tc>
                  <a:txBody>
                    <a:bodyPr/>
                    <a:lstStyle/>
                    <a:p>
                      <a:r>
                        <a:rPr kumimoji="1" lang="en-US" altLang="ja-JP" dirty="0" smtClean="0"/>
                        <a:t>90.1%</a:t>
                      </a:r>
                      <a:endParaRPr kumimoji="1" lang="ja-JP" altLang="en-US" dirty="0"/>
                    </a:p>
                  </a:txBody>
                  <a:tcPr/>
                </a:tc>
                <a:tc>
                  <a:txBody>
                    <a:bodyPr/>
                    <a:lstStyle/>
                    <a:p>
                      <a:r>
                        <a:rPr kumimoji="1" lang="en-US" altLang="ja-JP" dirty="0" smtClean="0"/>
                        <a:t>69.1%</a:t>
                      </a:r>
                      <a:endParaRPr kumimoji="1" lang="ja-JP" altLang="en-US" dirty="0"/>
                    </a:p>
                  </a:txBody>
                  <a:tcPr/>
                </a:tc>
                <a:tc>
                  <a:txBody>
                    <a:bodyPr/>
                    <a:lstStyle/>
                    <a:p>
                      <a:r>
                        <a:rPr kumimoji="1" lang="en-US" altLang="ja-JP" dirty="0" smtClean="0"/>
                        <a:t>35.8%</a:t>
                      </a:r>
                      <a:endParaRPr kumimoji="1" lang="ja-JP" altLang="en-US" dirty="0"/>
                    </a:p>
                  </a:txBody>
                  <a:tcPr/>
                </a:tc>
              </a:tr>
              <a:tr h="807824">
                <a:tc>
                  <a:txBody>
                    <a:bodyPr/>
                    <a:lstStyle/>
                    <a:p>
                      <a:r>
                        <a:rPr kumimoji="1" lang="ja-JP" altLang="en-US" dirty="0" smtClean="0"/>
                        <a:t>正規雇用機会</a:t>
                      </a:r>
                      <a:endParaRPr kumimoji="1" lang="ja-JP" altLang="en-US" dirty="0"/>
                    </a:p>
                  </a:txBody>
                  <a:tcPr/>
                </a:tc>
                <a:tc>
                  <a:txBody>
                    <a:bodyPr/>
                    <a:lstStyle/>
                    <a:p>
                      <a:r>
                        <a:rPr kumimoji="1" lang="en-US" altLang="ja-JP" dirty="0" smtClean="0"/>
                        <a:t>105.1%</a:t>
                      </a:r>
                      <a:endParaRPr kumimoji="1" lang="ja-JP" altLang="en-US" dirty="0"/>
                    </a:p>
                  </a:txBody>
                  <a:tcPr/>
                </a:tc>
                <a:tc>
                  <a:txBody>
                    <a:bodyPr/>
                    <a:lstStyle/>
                    <a:p>
                      <a:r>
                        <a:rPr kumimoji="1" lang="en-US" altLang="ja-JP" dirty="0" smtClean="0"/>
                        <a:t>70.1%</a:t>
                      </a:r>
                      <a:endParaRPr kumimoji="1" lang="ja-JP" altLang="en-US" dirty="0"/>
                    </a:p>
                  </a:txBody>
                  <a:tcPr/>
                </a:tc>
                <a:tc>
                  <a:txBody>
                    <a:bodyPr/>
                    <a:lstStyle/>
                    <a:p>
                      <a:r>
                        <a:rPr kumimoji="1" lang="en-US" altLang="ja-JP" dirty="0" smtClean="0"/>
                        <a:t>101.0%</a:t>
                      </a:r>
                      <a:endParaRPr kumimoji="1" lang="ja-JP" altLang="en-US" dirty="0"/>
                    </a:p>
                  </a:txBody>
                  <a:tcPr/>
                </a:tc>
                <a:tc>
                  <a:txBody>
                    <a:bodyPr/>
                    <a:lstStyle/>
                    <a:p>
                      <a:r>
                        <a:rPr kumimoji="1" lang="en-US" altLang="ja-JP" dirty="0" smtClean="0"/>
                        <a:t>53.0%</a:t>
                      </a:r>
                      <a:endParaRPr kumimoji="1" lang="ja-JP" altLang="en-US" dirty="0"/>
                    </a:p>
                  </a:txBody>
                  <a:tcPr/>
                </a:tc>
              </a:tr>
            </a:tbl>
          </a:graphicData>
        </a:graphic>
      </p:graphicFrame>
      <p:sp>
        <p:nvSpPr>
          <p:cNvPr id="13" name="円/楕円 12"/>
          <p:cNvSpPr/>
          <p:nvPr/>
        </p:nvSpPr>
        <p:spPr>
          <a:xfrm>
            <a:off x="6320058" y="4005064"/>
            <a:ext cx="9319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4" name="円/楕円 13"/>
          <p:cNvSpPr/>
          <p:nvPr/>
        </p:nvSpPr>
        <p:spPr>
          <a:xfrm>
            <a:off x="6405693" y="4776780"/>
            <a:ext cx="9319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5" name="テキスト ボックス 14"/>
          <p:cNvSpPr txBox="1"/>
          <p:nvPr/>
        </p:nvSpPr>
        <p:spPr>
          <a:xfrm>
            <a:off x="608129" y="3217331"/>
            <a:ext cx="4251904" cy="584775"/>
          </a:xfrm>
          <a:prstGeom prst="rect">
            <a:avLst/>
          </a:prstGeom>
          <a:solidFill>
            <a:srgbClr val="00B0F0"/>
          </a:solidFill>
          <a:ln>
            <a:solidFill>
              <a:srgbClr val="FF0000"/>
            </a:solidFill>
          </a:ln>
        </p:spPr>
        <p:txBody>
          <a:bodyPr wrap="square" rtlCol="0">
            <a:spAutoFit/>
          </a:bodyPr>
          <a:lstStyle/>
          <a:p>
            <a:r>
              <a:rPr kumimoji="1" lang="ja-JP" altLang="en-US" sz="3200" b="1" dirty="0" smtClean="0"/>
              <a:t>女性労働人口の少なさ</a:t>
            </a:r>
            <a:endParaRPr kumimoji="1" lang="ja-JP" altLang="en-US" sz="3200" b="1" dirty="0"/>
          </a:p>
        </p:txBody>
      </p:sp>
      <p:sp>
        <p:nvSpPr>
          <p:cNvPr id="16" name="テキスト ボックス 15"/>
          <p:cNvSpPr txBox="1"/>
          <p:nvPr/>
        </p:nvSpPr>
        <p:spPr>
          <a:xfrm>
            <a:off x="1043608" y="4484393"/>
            <a:ext cx="3033569" cy="584775"/>
          </a:xfrm>
          <a:prstGeom prst="rect">
            <a:avLst/>
          </a:prstGeom>
          <a:solidFill>
            <a:srgbClr val="00B0F0"/>
          </a:solidFill>
          <a:ln>
            <a:solidFill>
              <a:srgbClr val="FF0000"/>
            </a:solidFill>
          </a:ln>
        </p:spPr>
        <p:txBody>
          <a:bodyPr wrap="square" rtlCol="0">
            <a:spAutoFit/>
          </a:bodyPr>
          <a:lstStyle/>
          <a:p>
            <a:r>
              <a:rPr lang="ja-JP" altLang="en-US" sz="3200" b="1" dirty="0"/>
              <a:t>正規</a:t>
            </a:r>
            <a:r>
              <a:rPr lang="ja-JP" altLang="en-US" sz="3200" b="1" dirty="0" smtClean="0"/>
              <a:t>雇用の低さ</a:t>
            </a:r>
            <a:endParaRPr kumimoji="1" lang="ja-JP" altLang="en-US" sz="3200" b="1" dirty="0"/>
          </a:p>
        </p:txBody>
      </p:sp>
      <p:sp>
        <p:nvSpPr>
          <p:cNvPr id="17" name="テキスト ボックス 16"/>
          <p:cNvSpPr txBox="1"/>
          <p:nvPr/>
        </p:nvSpPr>
        <p:spPr>
          <a:xfrm>
            <a:off x="1020945" y="5740841"/>
            <a:ext cx="6503383" cy="369332"/>
          </a:xfrm>
          <a:prstGeom prst="rect">
            <a:avLst/>
          </a:prstGeom>
          <a:noFill/>
        </p:spPr>
        <p:txBody>
          <a:bodyPr wrap="square" rtlCol="0">
            <a:spAutoFit/>
          </a:bodyPr>
          <a:lstStyle/>
          <a:p>
            <a:r>
              <a:rPr kumimoji="1" lang="ja-JP" altLang="en-US" dirty="0" smtClean="0"/>
              <a:t>出所：</a:t>
            </a:r>
            <a:r>
              <a:rPr lang="en-US" altLang="ja-JP" dirty="0"/>
              <a:t>MasterCard Worldwide Index ｢</a:t>
            </a:r>
            <a:r>
              <a:rPr lang="ja-JP" altLang="en-US" dirty="0"/>
              <a:t>女性の社会進出度調査</a:t>
            </a:r>
            <a:r>
              <a:rPr lang="en-US" altLang="ja-JP" dirty="0"/>
              <a:t>｣</a:t>
            </a:r>
            <a:endParaRPr kumimoji="1" lang="ja-JP" altLang="en-US" dirty="0"/>
          </a:p>
        </p:txBody>
      </p:sp>
    </p:spTree>
    <p:extLst>
      <p:ext uri="{BB962C8B-B14F-4D97-AF65-F5344CB8AC3E}">
        <p14:creationId xmlns:p14="http://schemas.microsoft.com/office/powerpoint/2010/main" val="302002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
        <p:nvSpPr>
          <p:cNvPr id="9" name="タイトル 1"/>
          <p:cNvSpPr txBox="1">
            <a:spLocks/>
          </p:cNvSpPr>
          <p:nvPr/>
        </p:nvSpPr>
        <p:spPr>
          <a:xfrm>
            <a:off x="457200" y="274638"/>
            <a:ext cx="3898776" cy="63408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dirty="0"/>
              <a:t>目指す</a:t>
            </a:r>
            <a:r>
              <a:rPr lang="ja-JP" altLang="en-US" dirty="0" smtClean="0"/>
              <a:t>べきゴール</a:t>
            </a:r>
            <a:endParaRPr lang="ja-JP" altLang="en-US" dirty="0"/>
          </a:p>
        </p:txBody>
      </p:sp>
      <p:sp>
        <p:nvSpPr>
          <p:cNvPr id="10" name="テキスト ボックス 9"/>
          <p:cNvSpPr txBox="1"/>
          <p:nvPr/>
        </p:nvSpPr>
        <p:spPr>
          <a:xfrm>
            <a:off x="1324073" y="1196752"/>
            <a:ext cx="6624736" cy="1077218"/>
          </a:xfrm>
          <a:prstGeom prst="rect">
            <a:avLst/>
          </a:prstGeom>
          <a:noFill/>
        </p:spPr>
        <p:txBody>
          <a:bodyPr wrap="square" rtlCol="0">
            <a:spAutoFit/>
          </a:bodyPr>
          <a:lstStyle/>
          <a:p>
            <a:r>
              <a:rPr kumimoji="1" lang="en-US" altLang="ja-JP" sz="3200" u="sng" dirty="0" smtClean="0"/>
              <a:t>SIBP</a:t>
            </a:r>
            <a:r>
              <a:rPr lang="ja-JP" altLang="en-US" sz="3200" u="sng" dirty="0"/>
              <a:t>が</a:t>
            </a:r>
            <a:r>
              <a:rPr kumimoji="1" lang="ja-JP" altLang="en-US" sz="3200" u="sng" dirty="0" smtClean="0"/>
              <a:t>できること</a:t>
            </a:r>
            <a:endParaRPr kumimoji="1" lang="en-US" altLang="ja-JP" sz="3200" u="sng" dirty="0" smtClean="0"/>
          </a:p>
          <a:p>
            <a:r>
              <a:rPr kumimoji="1" lang="ja-JP" altLang="en-US" sz="3200" dirty="0" smtClean="0"/>
              <a:t>女性が</a:t>
            </a:r>
            <a:r>
              <a:rPr lang="ja-JP" altLang="en-US" sz="3200" dirty="0"/>
              <a:t>活躍</a:t>
            </a:r>
            <a:r>
              <a:rPr kumimoji="1" lang="ja-JP" altLang="en-US" sz="3200" dirty="0" smtClean="0"/>
              <a:t>できる職場の創出</a:t>
            </a:r>
            <a:endParaRPr kumimoji="1" lang="ja-JP" altLang="en-US" sz="3200" dirty="0"/>
          </a:p>
        </p:txBody>
      </p:sp>
      <p:graphicFrame>
        <p:nvGraphicFramePr>
          <p:cNvPr id="11" name="図表 10"/>
          <p:cNvGraphicFramePr/>
          <p:nvPr>
            <p:extLst>
              <p:ext uri="{D42A27DB-BD31-4B8C-83A1-F6EECF244321}">
                <p14:modId xmlns:p14="http://schemas.microsoft.com/office/powerpoint/2010/main" val="294683773"/>
              </p:ext>
            </p:extLst>
          </p:nvPr>
        </p:nvGraphicFramePr>
        <p:xfrm>
          <a:off x="251520" y="3429000"/>
          <a:ext cx="8640960"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円/楕円 11"/>
          <p:cNvSpPr/>
          <p:nvPr/>
        </p:nvSpPr>
        <p:spPr>
          <a:xfrm>
            <a:off x="642528" y="4235896"/>
            <a:ext cx="2818384" cy="1842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2205229" y="2564904"/>
            <a:ext cx="422555" cy="13347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2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
        <p:nvSpPr>
          <p:cNvPr id="9" name="タイトル 1"/>
          <p:cNvSpPr txBox="1">
            <a:spLocks/>
          </p:cNvSpPr>
          <p:nvPr/>
        </p:nvSpPr>
        <p:spPr>
          <a:xfrm>
            <a:off x="755576" y="476672"/>
            <a:ext cx="7416824" cy="720080"/>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dirty="0" smtClean="0">
                <a:solidFill>
                  <a:schemeClr val="tx1"/>
                </a:solidFill>
              </a:rPr>
              <a:t>女性が活躍できる職場：美容業界</a:t>
            </a:r>
            <a:endParaRPr lang="ja-JP" altLang="en-US" dirty="0">
              <a:solidFill>
                <a:schemeClr val="tx1"/>
              </a:solidFill>
            </a:endParaRPr>
          </a:p>
        </p:txBody>
      </p:sp>
      <p:sp>
        <p:nvSpPr>
          <p:cNvPr id="10" name="テキスト ボックス 9"/>
          <p:cNvSpPr txBox="1"/>
          <p:nvPr/>
        </p:nvSpPr>
        <p:spPr>
          <a:xfrm>
            <a:off x="3131840" y="1435957"/>
            <a:ext cx="2664296" cy="769441"/>
          </a:xfrm>
          <a:prstGeom prst="rect">
            <a:avLst/>
          </a:prstGeom>
          <a:noFill/>
          <a:ln w="38100">
            <a:solidFill>
              <a:schemeClr val="accent2"/>
            </a:solidFill>
          </a:ln>
        </p:spPr>
        <p:txBody>
          <a:bodyPr wrap="square" rtlCol="0">
            <a:spAutoFit/>
          </a:bodyPr>
          <a:lstStyle/>
          <a:p>
            <a:r>
              <a:rPr kumimoji="1" lang="ja-JP" altLang="en-US" sz="4400" dirty="0" smtClean="0"/>
              <a:t>ネイリスト</a:t>
            </a:r>
            <a:endParaRPr kumimoji="1" lang="ja-JP" altLang="en-US" sz="44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18" y="2348879"/>
            <a:ext cx="4200464" cy="343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s-woman.net/beauty/nail/article_images/1000017345_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7152" y="2387133"/>
            <a:ext cx="3528392" cy="341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24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pic>
        <p:nvPicPr>
          <p:cNvPr id="8" name="Picture 2" descr="E:\P10409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180" y="2230316"/>
            <a:ext cx="1765560" cy="2611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P10409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462062"/>
            <a:ext cx="2487103" cy="18653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P105014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9545" y="2250149"/>
            <a:ext cx="2592288" cy="18653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新しいフォルダｄ\P10501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5051" y="4437112"/>
            <a:ext cx="2483768" cy="1862826"/>
          </a:xfrm>
          <a:prstGeom prst="rect">
            <a:avLst/>
          </a:prstGeom>
          <a:noFill/>
          <a:extLst>
            <a:ext uri="{909E8E84-426E-40DD-AFC4-6F175D3DCCD1}">
              <a14:hiddenFill xmlns:a14="http://schemas.microsoft.com/office/drawing/2010/main">
                <a:solidFill>
                  <a:srgbClr val="FFFFFF"/>
                </a:solidFill>
              </a14:hiddenFill>
            </a:ext>
          </a:extLst>
        </p:spPr>
      </p:pic>
      <p:sp>
        <p:nvSpPr>
          <p:cNvPr id="12" name="ホームベース 11"/>
          <p:cNvSpPr/>
          <p:nvPr/>
        </p:nvSpPr>
        <p:spPr>
          <a:xfrm>
            <a:off x="251520" y="566826"/>
            <a:ext cx="3888432" cy="754053"/>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美容サロンインタビュー</a:t>
            </a:r>
            <a:endParaRPr kumimoji="1" lang="ja-JP" altLang="en-US" sz="2800" dirty="0"/>
          </a:p>
        </p:txBody>
      </p:sp>
      <p:sp>
        <p:nvSpPr>
          <p:cNvPr id="2" name="正方形/長方形 1"/>
          <p:cNvSpPr/>
          <p:nvPr/>
        </p:nvSpPr>
        <p:spPr>
          <a:xfrm>
            <a:off x="395536" y="1628800"/>
            <a:ext cx="36724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低・中所得者層向けサロン</a:t>
            </a:r>
            <a:endParaRPr kumimoji="1" lang="ja-JP" altLang="en-US" dirty="0"/>
          </a:p>
        </p:txBody>
      </p:sp>
      <p:sp>
        <p:nvSpPr>
          <p:cNvPr id="14" name="正方形/長方形 13"/>
          <p:cNvSpPr/>
          <p:nvPr/>
        </p:nvSpPr>
        <p:spPr>
          <a:xfrm>
            <a:off x="4591585" y="1659338"/>
            <a:ext cx="36724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高所得者層向けサロン</a:t>
            </a:r>
            <a:endParaRPr kumimoji="1" lang="ja-JP" altLang="en-US" dirty="0"/>
          </a:p>
        </p:txBody>
      </p:sp>
      <p:sp>
        <p:nvSpPr>
          <p:cNvPr id="3" name="テキスト ボックス 2"/>
          <p:cNvSpPr txBox="1"/>
          <p:nvPr/>
        </p:nvSpPr>
        <p:spPr>
          <a:xfrm>
            <a:off x="2339752" y="2230316"/>
            <a:ext cx="1728192" cy="584775"/>
          </a:xfrm>
          <a:prstGeom prst="rect">
            <a:avLst/>
          </a:prstGeom>
          <a:noFill/>
        </p:spPr>
        <p:txBody>
          <a:bodyPr wrap="square" rtlCol="0">
            <a:spAutoFit/>
          </a:bodyPr>
          <a:lstStyle/>
          <a:p>
            <a:r>
              <a:rPr lang="ja-JP" altLang="en-US" sz="1600" dirty="0" smtClean="0"/>
              <a:t>・自営業</a:t>
            </a:r>
            <a:endParaRPr lang="en-US" altLang="ja-JP" sz="1600" dirty="0" smtClean="0"/>
          </a:p>
          <a:p>
            <a:r>
              <a:rPr kumimoji="1" lang="ja-JP" altLang="en-US" sz="1600" dirty="0" smtClean="0"/>
              <a:t>・従業員数：</a:t>
            </a:r>
            <a:r>
              <a:rPr kumimoji="1" lang="en-US" altLang="ja-JP" sz="1600" dirty="0" smtClean="0"/>
              <a:t>1</a:t>
            </a:r>
            <a:r>
              <a:rPr kumimoji="1" lang="ja-JP" altLang="en-US" sz="1600" dirty="0" smtClean="0"/>
              <a:t>人</a:t>
            </a:r>
            <a:endParaRPr kumimoji="1" lang="ja-JP" altLang="en-US" sz="1600" dirty="0"/>
          </a:p>
        </p:txBody>
      </p:sp>
      <p:sp>
        <p:nvSpPr>
          <p:cNvPr id="15" name="テキスト ボックス 14"/>
          <p:cNvSpPr txBox="1"/>
          <p:nvPr/>
        </p:nvSpPr>
        <p:spPr>
          <a:xfrm>
            <a:off x="7308304" y="2250149"/>
            <a:ext cx="1600515" cy="1077218"/>
          </a:xfrm>
          <a:prstGeom prst="rect">
            <a:avLst/>
          </a:prstGeom>
          <a:noFill/>
        </p:spPr>
        <p:txBody>
          <a:bodyPr wrap="square" rtlCol="0">
            <a:spAutoFit/>
          </a:bodyPr>
          <a:lstStyle/>
          <a:p>
            <a:r>
              <a:rPr kumimoji="1" lang="ja-JP" altLang="en-US" sz="1600" dirty="0" smtClean="0"/>
              <a:t>・従業員数：</a:t>
            </a:r>
            <a:endParaRPr kumimoji="1" lang="en-US" altLang="ja-JP" sz="1600" dirty="0" smtClean="0"/>
          </a:p>
          <a:p>
            <a:r>
              <a:rPr kumimoji="1" lang="ja-JP" altLang="en-US" sz="1600" dirty="0" smtClean="0"/>
              <a:t>　</a:t>
            </a:r>
            <a:r>
              <a:rPr kumimoji="1" lang="en-US" altLang="ja-JP" sz="1600" dirty="0" smtClean="0"/>
              <a:t>20</a:t>
            </a:r>
            <a:r>
              <a:rPr kumimoji="1" lang="ja-JP" altLang="en-US" sz="1600" dirty="0" smtClean="0"/>
              <a:t>人以上</a:t>
            </a:r>
            <a:endParaRPr kumimoji="1" lang="en-US" altLang="ja-JP" sz="1600" dirty="0" smtClean="0"/>
          </a:p>
          <a:p>
            <a:r>
              <a:rPr lang="ja-JP" altLang="en-US" sz="1600" dirty="0" smtClean="0"/>
              <a:t>・美容師育成</a:t>
            </a:r>
            <a:endParaRPr lang="en-US" altLang="ja-JP" sz="1600" dirty="0" smtClean="0"/>
          </a:p>
          <a:p>
            <a:r>
              <a:rPr lang="ja-JP" altLang="en-US" sz="1600" dirty="0"/>
              <a:t>　</a:t>
            </a:r>
            <a:r>
              <a:rPr lang="ja-JP" altLang="en-US" sz="1600" dirty="0" smtClean="0"/>
              <a:t>トレーニング</a:t>
            </a:r>
            <a:endParaRPr kumimoji="1" lang="ja-JP" altLang="en-US" sz="1600" dirty="0"/>
          </a:p>
        </p:txBody>
      </p:sp>
      <p:sp>
        <p:nvSpPr>
          <p:cNvPr id="16" name="テキスト ボックス 15"/>
          <p:cNvSpPr txBox="1"/>
          <p:nvPr/>
        </p:nvSpPr>
        <p:spPr>
          <a:xfrm>
            <a:off x="613484" y="4875659"/>
            <a:ext cx="1008112" cy="276999"/>
          </a:xfrm>
          <a:prstGeom prst="rect">
            <a:avLst/>
          </a:prstGeom>
          <a:noFill/>
        </p:spPr>
        <p:txBody>
          <a:bodyPr wrap="square" rtlCol="0">
            <a:spAutoFit/>
          </a:bodyPr>
          <a:lstStyle/>
          <a:p>
            <a:pPr algn="ctr"/>
            <a:r>
              <a:rPr kumimoji="1" lang="ja-JP" altLang="en-US" sz="1200" dirty="0" smtClean="0"/>
              <a:t>外観</a:t>
            </a:r>
            <a:endParaRPr kumimoji="1" lang="ja-JP" altLang="en-US" sz="1200" dirty="0"/>
          </a:p>
        </p:txBody>
      </p:sp>
      <p:sp>
        <p:nvSpPr>
          <p:cNvPr id="19" name="テキスト ボックス 18"/>
          <p:cNvSpPr txBox="1"/>
          <p:nvPr/>
        </p:nvSpPr>
        <p:spPr>
          <a:xfrm>
            <a:off x="5381633" y="4147249"/>
            <a:ext cx="1008112" cy="276999"/>
          </a:xfrm>
          <a:prstGeom prst="rect">
            <a:avLst/>
          </a:prstGeom>
          <a:noFill/>
        </p:spPr>
        <p:txBody>
          <a:bodyPr wrap="square" rtlCol="0">
            <a:spAutoFit/>
          </a:bodyPr>
          <a:lstStyle/>
          <a:p>
            <a:pPr algn="ctr"/>
            <a:r>
              <a:rPr kumimoji="1" lang="ja-JP" altLang="en-US" sz="1200" dirty="0" smtClean="0"/>
              <a:t>外観</a:t>
            </a:r>
            <a:endParaRPr kumimoji="1" lang="ja-JP" altLang="en-US" sz="1200" dirty="0"/>
          </a:p>
        </p:txBody>
      </p:sp>
      <p:sp>
        <p:nvSpPr>
          <p:cNvPr id="17" name="テキスト ボックス 16"/>
          <p:cNvSpPr txBox="1"/>
          <p:nvPr/>
        </p:nvSpPr>
        <p:spPr>
          <a:xfrm>
            <a:off x="2591780" y="6327389"/>
            <a:ext cx="1224136" cy="276999"/>
          </a:xfrm>
          <a:prstGeom prst="rect">
            <a:avLst/>
          </a:prstGeom>
          <a:noFill/>
        </p:spPr>
        <p:txBody>
          <a:bodyPr wrap="square" rtlCol="0">
            <a:spAutoFit/>
          </a:bodyPr>
          <a:lstStyle/>
          <a:p>
            <a:pPr algn="ctr"/>
            <a:r>
              <a:rPr kumimoji="1" lang="ja-JP" altLang="en-US" sz="1200" dirty="0" smtClean="0"/>
              <a:t>施術台</a:t>
            </a:r>
            <a:endParaRPr kumimoji="1" lang="ja-JP" altLang="en-US" sz="1200" dirty="0"/>
          </a:p>
        </p:txBody>
      </p:sp>
      <p:sp>
        <p:nvSpPr>
          <p:cNvPr id="21" name="テキスト ボックス 20"/>
          <p:cNvSpPr txBox="1"/>
          <p:nvPr/>
        </p:nvSpPr>
        <p:spPr>
          <a:xfrm>
            <a:off x="7145164" y="6294688"/>
            <a:ext cx="1224136" cy="276999"/>
          </a:xfrm>
          <a:prstGeom prst="rect">
            <a:avLst/>
          </a:prstGeom>
          <a:noFill/>
        </p:spPr>
        <p:txBody>
          <a:bodyPr wrap="square" rtlCol="0">
            <a:spAutoFit/>
          </a:bodyPr>
          <a:lstStyle/>
          <a:p>
            <a:pPr algn="ctr"/>
            <a:r>
              <a:rPr kumimoji="1" lang="ja-JP" altLang="en-US" sz="1200" dirty="0" smtClean="0"/>
              <a:t>施術台</a:t>
            </a:r>
            <a:endParaRPr kumimoji="1" lang="ja-JP" altLang="en-US" sz="1200" dirty="0"/>
          </a:p>
        </p:txBody>
      </p:sp>
      <p:graphicFrame>
        <p:nvGraphicFramePr>
          <p:cNvPr id="22" name="図表 21"/>
          <p:cNvGraphicFramePr/>
          <p:nvPr/>
        </p:nvGraphicFramePr>
        <p:xfrm>
          <a:off x="3563888" y="44624"/>
          <a:ext cx="4752528"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テキスト ボックス 17"/>
          <p:cNvSpPr txBox="1"/>
          <p:nvPr/>
        </p:nvSpPr>
        <p:spPr>
          <a:xfrm>
            <a:off x="8614990" y="6571687"/>
            <a:ext cx="529010" cy="338554"/>
          </a:xfrm>
          <a:prstGeom prst="rect">
            <a:avLst/>
          </a:prstGeom>
          <a:noFill/>
        </p:spPr>
        <p:txBody>
          <a:bodyPr wrap="square" rtlCol="0">
            <a:spAutoFit/>
          </a:bodyPr>
          <a:lstStyle/>
          <a:p>
            <a:r>
              <a:rPr kumimoji="1" lang="en-US" altLang="ja-JP" sz="1600" dirty="0" smtClean="0">
                <a:solidFill>
                  <a:schemeClr val="bg1">
                    <a:lumMod val="65000"/>
                  </a:schemeClr>
                </a:solidFill>
              </a:rPr>
              <a:t>11</a:t>
            </a:r>
            <a:endParaRPr kumimoji="1" lang="ja-JP" altLang="en-US" sz="1600" dirty="0">
              <a:solidFill>
                <a:schemeClr val="bg1">
                  <a:lumMod val="65000"/>
                </a:schemeClr>
              </a:solidFill>
            </a:endParaRPr>
          </a:p>
        </p:txBody>
      </p:sp>
    </p:spTree>
    <p:extLst>
      <p:ext uri="{BB962C8B-B14F-4D97-AF65-F5344CB8AC3E}">
        <p14:creationId xmlns:p14="http://schemas.microsoft.com/office/powerpoint/2010/main" val="40644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3" name="テキスト ボックス 2"/>
          <p:cNvSpPr txBox="1"/>
          <p:nvPr/>
        </p:nvSpPr>
        <p:spPr>
          <a:xfrm>
            <a:off x="4415284" y="622558"/>
            <a:ext cx="3240360" cy="646331"/>
          </a:xfrm>
          <a:prstGeom prst="rect">
            <a:avLst/>
          </a:prstGeom>
          <a:noFill/>
        </p:spPr>
        <p:txBody>
          <a:bodyPr wrap="square" rtlCol="0">
            <a:spAutoFit/>
          </a:bodyPr>
          <a:lstStyle/>
          <a:p>
            <a:r>
              <a:rPr kumimoji="1" lang="ja-JP" altLang="en-US" dirty="0" smtClean="0"/>
              <a:t>＠</a:t>
            </a:r>
            <a:r>
              <a:rPr lang="ja-JP" altLang="en-US" dirty="0" smtClean="0"/>
              <a:t>低・中所得者層向けサロン</a:t>
            </a:r>
            <a:endParaRPr lang="en-US" altLang="ja-JP" dirty="0" smtClean="0"/>
          </a:p>
          <a:p>
            <a:r>
              <a:rPr kumimoji="1" lang="ja-JP" altLang="en-US" dirty="0" smtClean="0"/>
              <a:t>＠高所得者層向けサロン</a:t>
            </a:r>
            <a:endParaRPr kumimoji="1" lang="ja-JP" altLang="en-US" dirty="0"/>
          </a:p>
        </p:txBody>
      </p:sp>
      <p:graphicFrame>
        <p:nvGraphicFramePr>
          <p:cNvPr id="11" name="図表 10"/>
          <p:cNvGraphicFramePr/>
          <p:nvPr>
            <p:extLst>
              <p:ext uri="{D42A27DB-BD31-4B8C-83A1-F6EECF244321}">
                <p14:modId xmlns:p14="http://schemas.microsoft.com/office/powerpoint/2010/main" val="1523425064"/>
              </p:ext>
            </p:extLst>
          </p:nvPr>
        </p:nvGraphicFramePr>
        <p:xfrm>
          <a:off x="323528" y="1628800"/>
          <a:ext cx="8568952"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円/楕円 8"/>
          <p:cNvSpPr/>
          <p:nvPr/>
        </p:nvSpPr>
        <p:spPr>
          <a:xfrm>
            <a:off x="385106" y="2475678"/>
            <a:ext cx="108012" cy="18002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72406" y="3465004"/>
            <a:ext cx="108012" cy="18002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72406" y="2996952"/>
            <a:ext cx="108012" cy="18002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937105" y="2492896"/>
            <a:ext cx="108012" cy="18002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947230" y="2996952"/>
            <a:ext cx="108012" cy="18002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957812" y="3465004"/>
            <a:ext cx="108012" cy="18002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p:nvSpPr>
        <p:spPr>
          <a:xfrm>
            <a:off x="251520" y="566826"/>
            <a:ext cx="3888432" cy="754053"/>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美容サロンインタビュー</a:t>
            </a:r>
            <a:endParaRPr kumimoji="1" lang="ja-JP" altLang="en-US" sz="2800" dirty="0"/>
          </a:p>
        </p:txBody>
      </p:sp>
      <p:sp>
        <p:nvSpPr>
          <p:cNvPr id="23" name="正方形/長方形 22"/>
          <p:cNvSpPr/>
          <p:nvPr/>
        </p:nvSpPr>
        <p:spPr>
          <a:xfrm>
            <a:off x="2442592" y="4146567"/>
            <a:ext cx="4258816" cy="236239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27884" y="4148379"/>
            <a:ext cx="2088232" cy="400110"/>
          </a:xfrm>
          <a:prstGeom prst="rect">
            <a:avLst/>
          </a:prstGeom>
          <a:noFill/>
        </p:spPr>
        <p:txBody>
          <a:bodyPr wrap="square" rtlCol="0">
            <a:spAutoFit/>
          </a:bodyPr>
          <a:lstStyle/>
          <a:p>
            <a:r>
              <a:rPr kumimoji="1" lang="ja-JP" altLang="en-US" sz="2000" b="1" dirty="0" smtClean="0"/>
              <a:t>ブライダルパック</a:t>
            </a:r>
            <a:endParaRPr kumimoji="1" lang="ja-JP" altLang="en-US" sz="2000" b="1" dirty="0"/>
          </a:p>
        </p:txBody>
      </p:sp>
      <p:sp>
        <p:nvSpPr>
          <p:cNvPr id="25" name="コンテンツ プレースホルダー 2"/>
          <p:cNvSpPr txBox="1">
            <a:spLocks/>
          </p:cNvSpPr>
          <p:nvPr/>
        </p:nvSpPr>
        <p:spPr>
          <a:xfrm>
            <a:off x="2514600" y="4775997"/>
            <a:ext cx="4114800" cy="1732960"/>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altLang="ja-JP" dirty="0" smtClean="0"/>
          </a:p>
          <a:p>
            <a:r>
              <a:rPr lang="ja-JP" altLang="en-US" dirty="0" smtClean="0"/>
              <a:t>ヘアセット　　　　　　　　・ヘアセット</a:t>
            </a:r>
            <a:endParaRPr lang="en-US" altLang="ja-JP" dirty="0" smtClean="0"/>
          </a:p>
          <a:p>
            <a:r>
              <a:rPr lang="ja-JP" altLang="en-US" dirty="0" smtClean="0"/>
              <a:t>メイクアップ　　　　　　　・メイクアップ</a:t>
            </a:r>
            <a:endParaRPr lang="en-US" altLang="ja-JP" dirty="0" smtClean="0"/>
          </a:p>
          <a:p>
            <a:r>
              <a:rPr lang="ja-JP" altLang="en-US" dirty="0" smtClean="0"/>
              <a:t>衣装着付け　　　　　　　・衣装着付け</a:t>
            </a:r>
            <a:endParaRPr lang="en-US" altLang="ja-JP" dirty="0" smtClean="0"/>
          </a:p>
          <a:p>
            <a:r>
              <a:rPr lang="ja-JP" altLang="en-US" dirty="0" smtClean="0"/>
              <a:t>アクセサリーレンタル   ・アクセサリーレンタル</a:t>
            </a:r>
            <a:endParaRPr lang="en-US" altLang="ja-JP" dirty="0" smtClean="0"/>
          </a:p>
          <a:p>
            <a:r>
              <a:rPr lang="ja-JP" altLang="en-US" dirty="0" smtClean="0"/>
              <a:t>ブライダルエステ　　　  ・ブライダルエステ</a:t>
            </a:r>
            <a:endParaRPr lang="en-US" altLang="ja-JP" dirty="0" smtClean="0"/>
          </a:p>
          <a:p>
            <a:r>
              <a:rPr lang="ja-JP" altLang="en-US" dirty="0" smtClean="0"/>
              <a:t>　　　　　　　　　　　　　　 ・ネイルアート</a:t>
            </a:r>
            <a:endParaRPr lang="en-US" altLang="ja-JP" dirty="0" smtClean="0"/>
          </a:p>
          <a:p>
            <a:endParaRPr lang="ja-JP" altLang="en-US" dirty="0"/>
          </a:p>
        </p:txBody>
      </p:sp>
      <p:sp>
        <p:nvSpPr>
          <p:cNvPr id="26" name="円/楕円 25"/>
          <p:cNvSpPr/>
          <p:nvPr/>
        </p:nvSpPr>
        <p:spPr>
          <a:xfrm>
            <a:off x="2627784" y="4546291"/>
            <a:ext cx="1512168" cy="386462"/>
          </a:xfrm>
          <a:prstGeom prst="ellipse">
            <a:avLst/>
          </a:prstGeom>
          <a:solidFill>
            <a:srgbClr val="FF006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インド</a:t>
            </a:r>
            <a:endParaRPr kumimoji="1" lang="ja-JP" altLang="en-US" dirty="0"/>
          </a:p>
        </p:txBody>
      </p:sp>
      <p:sp>
        <p:nvSpPr>
          <p:cNvPr id="27" name="円/楕円 26"/>
          <p:cNvSpPr/>
          <p:nvPr/>
        </p:nvSpPr>
        <p:spPr>
          <a:xfrm>
            <a:off x="4860032" y="4546291"/>
            <a:ext cx="1512168" cy="386462"/>
          </a:xfrm>
          <a:prstGeom prst="ellipse">
            <a:avLst/>
          </a:prstGeom>
          <a:solidFill>
            <a:srgbClr val="FF006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日本</a:t>
            </a:r>
            <a:endParaRPr kumimoji="1" lang="ja-JP" altLang="en-US" dirty="0"/>
          </a:p>
        </p:txBody>
      </p:sp>
      <p:graphicFrame>
        <p:nvGraphicFramePr>
          <p:cNvPr id="28" name="図表 27"/>
          <p:cNvGraphicFramePr/>
          <p:nvPr/>
        </p:nvGraphicFramePr>
        <p:xfrm>
          <a:off x="3563888" y="44624"/>
          <a:ext cx="4752528" cy="4320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Tree>
    <p:extLst>
      <p:ext uri="{BB962C8B-B14F-4D97-AF65-F5344CB8AC3E}">
        <p14:creationId xmlns:p14="http://schemas.microsoft.com/office/powerpoint/2010/main" val="31298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9" name="テキスト ボックス 8"/>
          <p:cNvSpPr txBox="1"/>
          <p:nvPr/>
        </p:nvSpPr>
        <p:spPr>
          <a:xfrm>
            <a:off x="182554" y="5013176"/>
            <a:ext cx="4257617" cy="1415772"/>
          </a:xfrm>
          <a:prstGeom prst="rect">
            <a:avLst/>
          </a:prstGeom>
          <a:noFill/>
        </p:spPr>
        <p:txBody>
          <a:bodyPr wrap="square" rtlCol="0">
            <a:spAutoFit/>
          </a:bodyPr>
          <a:lstStyle/>
          <a:p>
            <a:r>
              <a:rPr lang="ja-JP" altLang="en-US" sz="2000" b="1" dirty="0" smtClean="0"/>
              <a:t>ワークショップ結果より</a:t>
            </a:r>
            <a:endParaRPr lang="en-US" altLang="ja-JP" sz="2000" b="1" dirty="0" smtClean="0"/>
          </a:p>
          <a:p>
            <a:endParaRPr lang="en-US" altLang="ja-JP" dirty="0"/>
          </a:p>
          <a:p>
            <a:r>
              <a:rPr lang="ja-JP" altLang="en-US" sz="1600" dirty="0" smtClean="0"/>
              <a:t>・ネイルリムーバーがない　　　　　　　　　　　</a:t>
            </a:r>
            <a:endParaRPr lang="en-US" altLang="ja-JP" sz="1600" dirty="0" smtClean="0"/>
          </a:p>
          <a:p>
            <a:r>
              <a:rPr lang="ja-JP" altLang="en-US" sz="1600" dirty="0" smtClean="0"/>
              <a:t>・ネイルは月に</a:t>
            </a:r>
            <a:r>
              <a:rPr lang="en-US" altLang="ja-JP" sz="1600" dirty="0" smtClean="0"/>
              <a:t>1</a:t>
            </a:r>
            <a:r>
              <a:rPr lang="ja-JP" altLang="en-US" sz="1600" dirty="0" smtClean="0"/>
              <a:t>～</a:t>
            </a:r>
            <a:r>
              <a:rPr lang="en-US" altLang="ja-JP" sz="1600" dirty="0" smtClean="0"/>
              <a:t>3</a:t>
            </a:r>
            <a:r>
              <a:rPr lang="ja-JP" altLang="en-US" sz="1600" dirty="0" smtClean="0"/>
              <a:t>回程度変える</a:t>
            </a:r>
            <a:endParaRPr lang="en-US" altLang="ja-JP" sz="1600" dirty="0" smtClean="0"/>
          </a:p>
          <a:p>
            <a:r>
              <a:rPr lang="ja-JP" altLang="en-US" sz="1600" dirty="0" smtClean="0"/>
              <a:t>・左手のみにネイルする人が多い</a:t>
            </a:r>
            <a:endParaRPr lang="en-US" altLang="ja-JP" sz="1600" dirty="0" smtClean="0"/>
          </a:p>
        </p:txBody>
      </p:sp>
      <p:graphicFrame>
        <p:nvGraphicFramePr>
          <p:cNvPr id="3" name="グラフ 2"/>
          <p:cNvGraphicFramePr/>
          <p:nvPr>
            <p:extLst>
              <p:ext uri="{D42A27DB-BD31-4B8C-83A1-F6EECF244321}">
                <p14:modId xmlns:p14="http://schemas.microsoft.com/office/powerpoint/2010/main" val="2288246882"/>
              </p:ext>
            </p:extLst>
          </p:nvPr>
        </p:nvGraphicFramePr>
        <p:xfrm>
          <a:off x="148372" y="2108460"/>
          <a:ext cx="3482660"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a:off x="1600791" y="3813629"/>
            <a:ext cx="540060" cy="307777"/>
          </a:xfrm>
          <a:prstGeom prst="rect">
            <a:avLst/>
          </a:prstGeom>
          <a:noFill/>
        </p:spPr>
        <p:txBody>
          <a:bodyPr wrap="square" rtlCol="0">
            <a:spAutoFit/>
          </a:bodyPr>
          <a:lstStyle/>
          <a:p>
            <a:r>
              <a:rPr kumimoji="1" lang="en-US" altLang="ja-JP" sz="1400" dirty="0" smtClean="0"/>
              <a:t>43%</a:t>
            </a:r>
            <a:endParaRPr kumimoji="1" lang="ja-JP" altLang="en-US" sz="1400" dirty="0"/>
          </a:p>
        </p:txBody>
      </p:sp>
      <p:sp>
        <p:nvSpPr>
          <p:cNvPr id="11" name="テキスト ボックス 10"/>
          <p:cNvSpPr txBox="1"/>
          <p:nvPr/>
        </p:nvSpPr>
        <p:spPr>
          <a:xfrm>
            <a:off x="1600791" y="3376740"/>
            <a:ext cx="576064" cy="369332"/>
          </a:xfrm>
          <a:prstGeom prst="rect">
            <a:avLst/>
          </a:prstGeom>
          <a:noFill/>
        </p:spPr>
        <p:txBody>
          <a:bodyPr wrap="square" rtlCol="0">
            <a:spAutoFit/>
          </a:bodyPr>
          <a:lstStyle/>
          <a:p>
            <a:r>
              <a:rPr kumimoji="1" lang="en-US" altLang="ja-JP" dirty="0" smtClean="0"/>
              <a:t>16</a:t>
            </a:r>
            <a:endParaRPr kumimoji="1" lang="ja-JP" altLang="en-US" dirty="0"/>
          </a:p>
        </p:txBody>
      </p:sp>
      <p:sp>
        <p:nvSpPr>
          <p:cNvPr id="12" name="テキスト ボックス 11"/>
          <p:cNvSpPr txBox="1"/>
          <p:nvPr/>
        </p:nvSpPr>
        <p:spPr>
          <a:xfrm>
            <a:off x="929675" y="4121406"/>
            <a:ext cx="497961" cy="584775"/>
          </a:xfrm>
          <a:prstGeom prst="rect">
            <a:avLst/>
          </a:prstGeom>
          <a:noFill/>
        </p:spPr>
        <p:txBody>
          <a:bodyPr wrap="square" rtlCol="0">
            <a:spAutoFit/>
          </a:bodyPr>
          <a:lstStyle/>
          <a:p>
            <a:r>
              <a:rPr kumimoji="1" lang="en-US" altLang="ja-JP" dirty="0" smtClean="0"/>
              <a:t> 8</a:t>
            </a:r>
          </a:p>
          <a:p>
            <a:r>
              <a:rPr lang="en-US" altLang="ja-JP" sz="1400" dirty="0" smtClean="0"/>
              <a:t>22%</a:t>
            </a:r>
            <a:endParaRPr kumimoji="1" lang="ja-JP" altLang="en-US" sz="1400" dirty="0"/>
          </a:p>
        </p:txBody>
      </p:sp>
      <p:sp>
        <p:nvSpPr>
          <p:cNvPr id="13" name="テキスト ボックス 12"/>
          <p:cNvSpPr txBox="1"/>
          <p:nvPr/>
        </p:nvSpPr>
        <p:spPr>
          <a:xfrm>
            <a:off x="406970" y="3453684"/>
            <a:ext cx="504056" cy="584775"/>
          </a:xfrm>
          <a:prstGeom prst="rect">
            <a:avLst/>
          </a:prstGeom>
          <a:noFill/>
        </p:spPr>
        <p:txBody>
          <a:bodyPr wrap="square" rtlCol="0">
            <a:spAutoFit/>
          </a:bodyPr>
          <a:lstStyle/>
          <a:p>
            <a:r>
              <a:rPr kumimoji="1" lang="en-US" altLang="ja-JP" dirty="0" smtClean="0"/>
              <a:t> 7</a:t>
            </a:r>
          </a:p>
          <a:p>
            <a:r>
              <a:rPr lang="en-US" altLang="ja-JP" sz="1400" dirty="0" smtClean="0"/>
              <a:t>19%</a:t>
            </a:r>
            <a:endParaRPr kumimoji="1" lang="ja-JP" altLang="en-US" sz="1400" dirty="0"/>
          </a:p>
        </p:txBody>
      </p:sp>
      <p:sp>
        <p:nvSpPr>
          <p:cNvPr id="14" name="テキスト ボックス 13"/>
          <p:cNvSpPr txBox="1"/>
          <p:nvPr/>
        </p:nvSpPr>
        <p:spPr>
          <a:xfrm>
            <a:off x="578601" y="2976631"/>
            <a:ext cx="504056" cy="584775"/>
          </a:xfrm>
          <a:prstGeom prst="rect">
            <a:avLst/>
          </a:prstGeom>
          <a:noFill/>
        </p:spPr>
        <p:txBody>
          <a:bodyPr wrap="square" rtlCol="0">
            <a:spAutoFit/>
          </a:bodyPr>
          <a:lstStyle/>
          <a:p>
            <a:r>
              <a:rPr kumimoji="1" lang="en-US" altLang="ja-JP" dirty="0" smtClean="0"/>
              <a:t> 3</a:t>
            </a:r>
          </a:p>
          <a:p>
            <a:r>
              <a:rPr lang="en-US" altLang="ja-JP" sz="1400" dirty="0" smtClean="0"/>
              <a:t>8%</a:t>
            </a:r>
            <a:endParaRPr kumimoji="1" lang="ja-JP" altLang="en-US" sz="1400" dirty="0"/>
          </a:p>
        </p:txBody>
      </p:sp>
      <p:sp>
        <p:nvSpPr>
          <p:cNvPr id="17" name="テキスト ボックス 16"/>
          <p:cNvSpPr txBox="1"/>
          <p:nvPr/>
        </p:nvSpPr>
        <p:spPr>
          <a:xfrm>
            <a:off x="929675" y="2839178"/>
            <a:ext cx="504056" cy="584775"/>
          </a:xfrm>
          <a:prstGeom prst="rect">
            <a:avLst/>
          </a:prstGeom>
          <a:noFill/>
        </p:spPr>
        <p:txBody>
          <a:bodyPr wrap="square" rtlCol="0">
            <a:spAutoFit/>
          </a:bodyPr>
          <a:lstStyle/>
          <a:p>
            <a:r>
              <a:rPr kumimoji="1" lang="en-US" altLang="ja-JP" dirty="0" smtClean="0"/>
              <a:t> 3</a:t>
            </a:r>
          </a:p>
          <a:p>
            <a:r>
              <a:rPr lang="en-US" altLang="ja-JP" sz="1400" dirty="0" smtClean="0"/>
              <a:t>8%</a:t>
            </a:r>
            <a:endParaRPr kumimoji="1" lang="ja-JP" altLang="en-US" sz="1400" dirty="0"/>
          </a:p>
        </p:txBody>
      </p:sp>
      <p:graphicFrame>
        <p:nvGraphicFramePr>
          <p:cNvPr id="15" name="グラフ 14"/>
          <p:cNvGraphicFramePr/>
          <p:nvPr>
            <p:extLst>
              <p:ext uri="{D42A27DB-BD31-4B8C-83A1-F6EECF244321}">
                <p14:modId xmlns:p14="http://schemas.microsoft.com/office/powerpoint/2010/main" val="483256932"/>
              </p:ext>
            </p:extLst>
          </p:nvPr>
        </p:nvGraphicFramePr>
        <p:xfrm>
          <a:off x="4139952" y="1988841"/>
          <a:ext cx="3600400" cy="2952327"/>
        </p:xfrm>
        <a:graphic>
          <a:graphicData uri="http://schemas.openxmlformats.org/drawingml/2006/chart">
            <c:chart xmlns:c="http://schemas.openxmlformats.org/drawingml/2006/chart" xmlns:r="http://schemas.openxmlformats.org/officeDocument/2006/relationships" r:id="rId5"/>
          </a:graphicData>
        </a:graphic>
      </p:graphicFrame>
      <p:sp>
        <p:nvSpPr>
          <p:cNvPr id="16" name="テキスト ボックス 15"/>
          <p:cNvSpPr txBox="1"/>
          <p:nvPr/>
        </p:nvSpPr>
        <p:spPr>
          <a:xfrm>
            <a:off x="4440171" y="3468340"/>
            <a:ext cx="491867" cy="584775"/>
          </a:xfrm>
          <a:prstGeom prst="rect">
            <a:avLst/>
          </a:prstGeom>
          <a:noFill/>
        </p:spPr>
        <p:txBody>
          <a:bodyPr wrap="square" rtlCol="0">
            <a:spAutoFit/>
          </a:bodyPr>
          <a:lstStyle/>
          <a:p>
            <a:r>
              <a:rPr kumimoji="1" lang="en-US" altLang="ja-JP" dirty="0" smtClean="0"/>
              <a:t> 11</a:t>
            </a:r>
          </a:p>
          <a:p>
            <a:r>
              <a:rPr lang="en-US" altLang="ja-JP" sz="1400" dirty="0" smtClean="0"/>
              <a:t>30%</a:t>
            </a:r>
            <a:endParaRPr kumimoji="1" lang="ja-JP" altLang="en-US" sz="1400" dirty="0"/>
          </a:p>
        </p:txBody>
      </p:sp>
      <p:sp>
        <p:nvSpPr>
          <p:cNvPr id="18" name="テキスト ボックス 17"/>
          <p:cNvSpPr txBox="1"/>
          <p:nvPr/>
        </p:nvSpPr>
        <p:spPr>
          <a:xfrm>
            <a:off x="4898707" y="2754699"/>
            <a:ext cx="540060" cy="584775"/>
          </a:xfrm>
          <a:prstGeom prst="rect">
            <a:avLst/>
          </a:prstGeom>
          <a:noFill/>
        </p:spPr>
        <p:txBody>
          <a:bodyPr wrap="square" rtlCol="0">
            <a:spAutoFit/>
          </a:bodyPr>
          <a:lstStyle/>
          <a:p>
            <a:r>
              <a:rPr kumimoji="1" lang="en-US" altLang="ja-JP" dirty="0" smtClean="0"/>
              <a:t>3</a:t>
            </a:r>
          </a:p>
          <a:p>
            <a:r>
              <a:rPr lang="en-US" altLang="ja-JP" sz="1400" dirty="0" smtClean="0"/>
              <a:t>8%</a:t>
            </a:r>
            <a:endParaRPr kumimoji="1" lang="ja-JP" altLang="en-US" sz="1400" dirty="0"/>
          </a:p>
        </p:txBody>
      </p:sp>
      <p:sp>
        <p:nvSpPr>
          <p:cNvPr id="19" name="テキスト ボックス 18"/>
          <p:cNvSpPr txBox="1"/>
          <p:nvPr/>
        </p:nvSpPr>
        <p:spPr>
          <a:xfrm>
            <a:off x="5694777" y="2566937"/>
            <a:ext cx="556940" cy="584775"/>
          </a:xfrm>
          <a:prstGeom prst="rect">
            <a:avLst/>
          </a:prstGeom>
          <a:noFill/>
        </p:spPr>
        <p:txBody>
          <a:bodyPr wrap="square" rtlCol="0">
            <a:spAutoFit/>
          </a:bodyPr>
          <a:lstStyle/>
          <a:p>
            <a:r>
              <a:rPr kumimoji="1" lang="en-US" altLang="ja-JP" dirty="0" smtClean="0"/>
              <a:t> 1</a:t>
            </a:r>
          </a:p>
          <a:p>
            <a:r>
              <a:rPr lang="en-US" altLang="ja-JP" sz="1400" dirty="0" smtClean="0"/>
              <a:t>3%</a:t>
            </a:r>
            <a:endParaRPr kumimoji="1" lang="ja-JP" altLang="en-US" sz="1400" dirty="0"/>
          </a:p>
        </p:txBody>
      </p:sp>
      <p:sp>
        <p:nvSpPr>
          <p:cNvPr id="20" name="正方形/長方形 19"/>
          <p:cNvSpPr/>
          <p:nvPr/>
        </p:nvSpPr>
        <p:spPr>
          <a:xfrm>
            <a:off x="5674302" y="2551917"/>
            <a:ext cx="432048" cy="583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a:endCxn id="20" idx="1"/>
          </p:cNvCxnSpPr>
          <p:nvPr/>
        </p:nvCxnSpPr>
        <p:spPr>
          <a:xfrm flipV="1">
            <a:off x="5220072" y="2843427"/>
            <a:ext cx="454230" cy="133204"/>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ホームベース 23"/>
          <p:cNvSpPr/>
          <p:nvPr/>
        </p:nvSpPr>
        <p:spPr>
          <a:xfrm>
            <a:off x="251520" y="566826"/>
            <a:ext cx="3888432" cy="754053"/>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美容</a:t>
            </a:r>
            <a:r>
              <a:rPr lang="ja-JP" altLang="en-US" sz="2800" b="1" dirty="0" smtClean="0"/>
              <a:t>製品需要</a:t>
            </a:r>
            <a:endParaRPr kumimoji="1" lang="ja-JP" altLang="en-US" sz="2800" b="1" dirty="0"/>
          </a:p>
        </p:txBody>
      </p:sp>
      <p:sp>
        <p:nvSpPr>
          <p:cNvPr id="2" name="テキスト ボックス 1"/>
          <p:cNvSpPr txBox="1"/>
          <p:nvPr/>
        </p:nvSpPr>
        <p:spPr>
          <a:xfrm>
            <a:off x="4817933" y="566826"/>
            <a:ext cx="3714507" cy="1477328"/>
          </a:xfrm>
          <a:prstGeom prst="rect">
            <a:avLst/>
          </a:prstGeom>
          <a:noFill/>
        </p:spPr>
        <p:txBody>
          <a:bodyPr wrap="square" rtlCol="0">
            <a:spAutoFit/>
          </a:bodyPr>
          <a:lstStyle/>
          <a:p>
            <a:r>
              <a:rPr kumimoji="1" lang="ja-JP" altLang="en-US" dirty="0" smtClean="0"/>
              <a:t>調査対象者</a:t>
            </a:r>
            <a:r>
              <a:rPr lang="ja-JP" altLang="en-US" dirty="0"/>
              <a:t>　</a:t>
            </a:r>
            <a:r>
              <a:rPr lang="ja-JP" altLang="en-US" dirty="0" smtClean="0"/>
              <a:t>成人女性：</a:t>
            </a:r>
            <a:r>
              <a:rPr lang="en-US" altLang="ja-JP" dirty="0" smtClean="0"/>
              <a:t>37</a:t>
            </a:r>
            <a:r>
              <a:rPr lang="ja-JP" altLang="en-US" dirty="0" smtClean="0"/>
              <a:t>人</a:t>
            </a:r>
            <a:endParaRPr lang="en-US" altLang="ja-JP" dirty="0" smtClean="0"/>
          </a:p>
          <a:p>
            <a:r>
              <a:rPr lang="ja-JP" altLang="en-US" dirty="0"/>
              <a:t>内訳</a:t>
            </a:r>
            <a:endParaRPr lang="en-US" altLang="ja-JP" dirty="0" smtClean="0"/>
          </a:p>
          <a:p>
            <a:r>
              <a:rPr kumimoji="1" lang="en-US" altLang="ja-JP" dirty="0" smtClean="0"/>
              <a:t>20</a:t>
            </a:r>
            <a:r>
              <a:rPr kumimoji="1" lang="ja-JP" altLang="en-US" dirty="0" smtClean="0"/>
              <a:t>代：</a:t>
            </a:r>
            <a:r>
              <a:rPr lang="en-US" altLang="ja-JP" dirty="0"/>
              <a:t>9</a:t>
            </a:r>
            <a:r>
              <a:rPr kumimoji="1" lang="ja-JP" altLang="en-US" dirty="0" smtClean="0"/>
              <a:t>人</a:t>
            </a:r>
            <a:endParaRPr kumimoji="1" lang="en-US" altLang="ja-JP" dirty="0" smtClean="0"/>
          </a:p>
          <a:p>
            <a:r>
              <a:rPr lang="en-US" altLang="ja-JP" dirty="0" smtClean="0"/>
              <a:t>30</a:t>
            </a:r>
            <a:r>
              <a:rPr lang="ja-JP" altLang="en-US" dirty="0" smtClean="0"/>
              <a:t>代：</a:t>
            </a:r>
            <a:r>
              <a:rPr lang="en-US" altLang="ja-JP" dirty="0" smtClean="0"/>
              <a:t>25</a:t>
            </a:r>
            <a:r>
              <a:rPr lang="ja-JP" altLang="en-US" dirty="0" smtClean="0"/>
              <a:t>人</a:t>
            </a:r>
            <a:endParaRPr lang="en-US" altLang="ja-JP" dirty="0" smtClean="0"/>
          </a:p>
          <a:p>
            <a:r>
              <a:rPr kumimoji="1" lang="en-US" altLang="ja-JP" dirty="0" smtClean="0"/>
              <a:t>40</a:t>
            </a:r>
            <a:r>
              <a:rPr kumimoji="1" lang="ja-JP" altLang="en-US" dirty="0" smtClean="0"/>
              <a:t>代：</a:t>
            </a:r>
            <a:r>
              <a:rPr kumimoji="1" lang="en-US" altLang="ja-JP" dirty="0" smtClean="0"/>
              <a:t>3</a:t>
            </a:r>
            <a:r>
              <a:rPr kumimoji="1" lang="ja-JP" altLang="en-US" dirty="0" smtClean="0"/>
              <a:t>人</a:t>
            </a:r>
            <a:endParaRPr kumimoji="1" lang="ja-JP" altLang="en-US" dirty="0"/>
          </a:p>
        </p:txBody>
      </p:sp>
      <p:sp>
        <p:nvSpPr>
          <p:cNvPr id="8" name="テキスト ボックス 7"/>
          <p:cNvSpPr txBox="1"/>
          <p:nvPr/>
        </p:nvSpPr>
        <p:spPr>
          <a:xfrm>
            <a:off x="4139952" y="5074731"/>
            <a:ext cx="4921498" cy="1354217"/>
          </a:xfrm>
          <a:prstGeom prst="rect">
            <a:avLst/>
          </a:prstGeom>
          <a:noFill/>
        </p:spPr>
        <p:txBody>
          <a:bodyPr wrap="square" rtlCol="0">
            <a:spAutoFit/>
          </a:bodyPr>
          <a:lstStyle/>
          <a:p>
            <a:r>
              <a:rPr kumimoji="1" lang="ja-JP" altLang="en-US" b="1" dirty="0" smtClean="0"/>
              <a:t>家庭訪問調査より</a:t>
            </a:r>
            <a:endParaRPr kumimoji="1" lang="en-US" altLang="ja-JP" b="1" dirty="0" smtClean="0"/>
          </a:p>
          <a:p>
            <a:endParaRPr lang="en-US" altLang="ja-JP" sz="1600" dirty="0"/>
          </a:p>
          <a:p>
            <a:r>
              <a:rPr lang="ja-JP" altLang="en-US" sz="1600" dirty="0" smtClean="0"/>
              <a:t>・美容製品にかける金額は、所得に比例して高くなる</a:t>
            </a:r>
            <a:endParaRPr lang="en-US" altLang="ja-JP" sz="1600" dirty="0" smtClean="0"/>
          </a:p>
          <a:p>
            <a:r>
              <a:rPr kumimoji="1" lang="ja-JP" altLang="en-US" sz="1600" dirty="0" smtClean="0"/>
              <a:t>・貧困層家庭の過去１番の支出は娘の結婚費用である</a:t>
            </a:r>
            <a:endParaRPr kumimoji="1" lang="en-US" altLang="ja-JP" sz="1600" dirty="0" smtClean="0"/>
          </a:p>
          <a:p>
            <a:r>
              <a:rPr kumimoji="1" lang="ja-JP" altLang="en-US" sz="1600" dirty="0" smtClean="0"/>
              <a:t>　ことが多い</a:t>
            </a:r>
            <a:endParaRPr kumimoji="1" lang="ja-JP" altLang="en-US" sz="1600" dirty="0"/>
          </a:p>
        </p:txBody>
      </p:sp>
      <p:sp>
        <p:nvSpPr>
          <p:cNvPr id="21" name="正方形/長方形 20"/>
          <p:cNvSpPr/>
          <p:nvPr/>
        </p:nvSpPr>
        <p:spPr>
          <a:xfrm>
            <a:off x="4854110" y="871212"/>
            <a:ext cx="593077"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図表 25"/>
          <p:cNvGraphicFramePr/>
          <p:nvPr/>
        </p:nvGraphicFramePr>
        <p:xfrm>
          <a:off x="3563888" y="44624"/>
          <a:ext cx="4752528"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3" name="テキスト ボックス 22"/>
          <p:cNvSpPr txBox="1"/>
          <p:nvPr/>
        </p:nvSpPr>
        <p:spPr>
          <a:xfrm>
            <a:off x="8614990" y="6595208"/>
            <a:ext cx="529010" cy="338554"/>
          </a:xfrm>
          <a:prstGeom prst="rect">
            <a:avLst/>
          </a:prstGeom>
          <a:noFill/>
        </p:spPr>
        <p:txBody>
          <a:bodyPr wrap="square" rtlCol="0">
            <a:spAutoFit/>
          </a:bodyPr>
          <a:lstStyle/>
          <a:p>
            <a:r>
              <a:rPr kumimoji="1" lang="en-US" altLang="ja-JP" sz="1600" dirty="0" smtClean="0">
                <a:solidFill>
                  <a:schemeClr val="bg1">
                    <a:lumMod val="65000"/>
                  </a:schemeClr>
                </a:solidFill>
              </a:rPr>
              <a:t>10</a:t>
            </a:r>
            <a:endParaRPr kumimoji="1" lang="ja-JP" altLang="en-US" sz="1600" dirty="0">
              <a:solidFill>
                <a:schemeClr val="bg1">
                  <a:lumMod val="65000"/>
                </a:schemeClr>
              </a:solidFill>
            </a:endParaRPr>
          </a:p>
        </p:txBody>
      </p:sp>
    </p:spTree>
    <p:extLst>
      <p:ext uri="{BB962C8B-B14F-4D97-AF65-F5344CB8AC3E}">
        <p14:creationId xmlns:p14="http://schemas.microsoft.com/office/powerpoint/2010/main" val="104927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
        <p:nvSpPr>
          <p:cNvPr id="11" name="タイトル 1"/>
          <p:cNvSpPr txBox="1">
            <a:spLocks/>
          </p:cNvSpPr>
          <p:nvPr/>
        </p:nvSpPr>
        <p:spPr>
          <a:xfrm>
            <a:off x="1319707" y="2030946"/>
            <a:ext cx="6808574" cy="79208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dirty="0" smtClean="0"/>
              <a:t>現状①：ほとんどが男性ネイリストである</a:t>
            </a:r>
            <a:endParaRPr lang="ja-JP" altLang="en-US" dirty="0"/>
          </a:p>
        </p:txBody>
      </p:sp>
      <p:sp>
        <p:nvSpPr>
          <p:cNvPr id="13" name="タイトル 1"/>
          <p:cNvSpPr txBox="1">
            <a:spLocks/>
          </p:cNvSpPr>
          <p:nvPr/>
        </p:nvSpPr>
        <p:spPr>
          <a:xfrm>
            <a:off x="1259632" y="3861048"/>
            <a:ext cx="6840760" cy="79208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dirty="0" smtClean="0"/>
              <a:t>現状②：都市部でネイルサロンが増加している</a:t>
            </a:r>
            <a:endParaRPr lang="ja-JP" altLang="en-US" dirty="0"/>
          </a:p>
        </p:txBody>
      </p:sp>
    </p:spTree>
    <p:extLst>
      <p:ext uri="{BB962C8B-B14F-4D97-AF65-F5344CB8AC3E}">
        <p14:creationId xmlns:p14="http://schemas.microsoft.com/office/powerpoint/2010/main" val="4248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
        <p:nvSpPr>
          <p:cNvPr id="9" name="正方形/長方形 8"/>
          <p:cNvSpPr/>
          <p:nvPr/>
        </p:nvSpPr>
        <p:spPr>
          <a:xfrm>
            <a:off x="611560" y="476672"/>
            <a:ext cx="7920880" cy="1008112"/>
          </a:xfrm>
          <a:prstGeom prst="rect">
            <a:avLst/>
          </a:prstGeom>
          <a:solidFill>
            <a:srgbClr val="7A0C1E"/>
          </a:solidFill>
          <a:ln>
            <a:solidFill>
              <a:srgbClr val="7A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t>ビジネスプラン</a:t>
            </a:r>
            <a:endParaRPr kumimoji="1" lang="ja-JP" altLang="en-US" sz="4800" dirty="0"/>
          </a:p>
        </p:txBody>
      </p:sp>
      <p:sp>
        <p:nvSpPr>
          <p:cNvPr id="10" name="コンテンツ プレースホルダー 2"/>
          <p:cNvSpPr txBox="1">
            <a:spLocks/>
          </p:cNvSpPr>
          <p:nvPr/>
        </p:nvSpPr>
        <p:spPr>
          <a:xfrm>
            <a:off x="1331640" y="1628800"/>
            <a:ext cx="5770984" cy="964704"/>
          </a:xfrm>
          <a:prstGeom prst="rect">
            <a:avLst/>
          </a:prstGeom>
          <a:ln>
            <a:solidFill>
              <a:srgbClr val="C00000"/>
            </a:solid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mtClean="0"/>
              <a:t>日本の美容製品ネイルシールを</a:t>
            </a:r>
            <a:endParaRPr lang="en-US" altLang="ja-JP" smtClean="0"/>
          </a:p>
          <a:p>
            <a:pPr marL="0" indent="0">
              <a:buFont typeface="Arial" pitchFamily="34" charset="0"/>
              <a:buNone/>
            </a:pPr>
            <a:r>
              <a:rPr lang="ja-JP" altLang="en-US" smtClean="0"/>
              <a:t>インドのブライダル用に販売</a:t>
            </a:r>
            <a:endParaRPr lang="en-US" altLang="ja-JP" smtClean="0"/>
          </a:p>
          <a:p>
            <a:pPr marL="0" indent="0">
              <a:buFont typeface="Arial" pitchFamily="34" charset="0"/>
              <a:buNone/>
            </a:pPr>
            <a:endParaRPr lang="en-US" altLang="ja-JP" dirty="0">
              <a:solidFill>
                <a:srgbClr val="A50021"/>
              </a:solidFill>
            </a:endParaRPr>
          </a:p>
        </p:txBody>
      </p:sp>
      <p:sp>
        <p:nvSpPr>
          <p:cNvPr id="11" name="角丸四角形 10"/>
          <p:cNvSpPr/>
          <p:nvPr/>
        </p:nvSpPr>
        <p:spPr>
          <a:xfrm>
            <a:off x="179512" y="2964672"/>
            <a:ext cx="23762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日本企業</a:t>
            </a:r>
            <a:endParaRPr kumimoji="1" lang="ja-JP" altLang="en-US" dirty="0"/>
          </a:p>
        </p:txBody>
      </p:sp>
      <p:cxnSp>
        <p:nvCxnSpPr>
          <p:cNvPr id="12" name="直線矢印コネクタ 11"/>
          <p:cNvCxnSpPr/>
          <p:nvPr/>
        </p:nvCxnSpPr>
        <p:spPr>
          <a:xfrm>
            <a:off x="2903418" y="3388866"/>
            <a:ext cx="1224136"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27984" y="2992822"/>
            <a:ext cx="29883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ディストリビューター</a:t>
            </a:r>
            <a:endParaRPr kumimoji="1" lang="ja-JP" altLang="en-US" sz="2400" b="1" dirty="0"/>
          </a:p>
        </p:txBody>
      </p:sp>
      <p:cxnSp>
        <p:nvCxnSpPr>
          <p:cNvPr id="14" name="直線矢印コネクタ 13"/>
          <p:cNvCxnSpPr/>
          <p:nvPr/>
        </p:nvCxnSpPr>
        <p:spPr>
          <a:xfrm>
            <a:off x="6755860" y="3870096"/>
            <a:ext cx="0" cy="43617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4427984" y="4469915"/>
            <a:ext cx="28803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美容サロン</a:t>
            </a:r>
            <a:endParaRPr kumimoji="1" lang="en-US" altLang="ja-JP" sz="2400" b="1" dirty="0" smtClean="0"/>
          </a:p>
          <a:p>
            <a:pPr algn="ctr"/>
            <a:r>
              <a:rPr kumimoji="1" lang="ja-JP" altLang="en-US" sz="2400" b="1" dirty="0" smtClean="0"/>
              <a:t>（ブライダルパック）</a:t>
            </a:r>
            <a:endParaRPr kumimoji="1" lang="ja-JP" altLang="en-US" sz="2400" b="1" dirty="0"/>
          </a:p>
        </p:txBody>
      </p:sp>
      <p:sp>
        <p:nvSpPr>
          <p:cNvPr id="16" name="テキスト ボックス 15"/>
          <p:cNvSpPr txBox="1"/>
          <p:nvPr/>
        </p:nvSpPr>
        <p:spPr>
          <a:xfrm>
            <a:off x="2245390" y="4590945"/>
            <a:ext cx="2540191" cy="646331"/>
          </a:xfrm>
          <a:prstGeom prst="rect">
            <a:avLst/>
          </a:prstGeom>
          <a:noFill/>
          <a:ln>
            <a:solidFill>
              <a:srgbClr val="C00000"/>
            </a:solidFill>
          </a:ln>
        </p:spPr>
        <p:txBody>
          <a:bodyPr wrap="square" rtlCol="0">
            <a:spAutoFit/>
          </a:bodyPr>
          <a:lstStyle/>
          <a:p>
            <a:pPr algn="ctr"/>
            <a:r>
              <a:rPr kumimoji="1" lang="ja-JP" altLang="en-US" b="1" dirty="0" smtClean="0"/>
              <a:t>ターゲット①</a:t>
            </a:r>
            <a:endParaRPr kumimoji="1" lang="en-US" altLang="ja-JP" b="1" dirty="0" smtClean="0"/>
          </a:p>
          <a:p>
            <a:pPr algn="ctr"/>
            <a:r>
              <a:rPr kumimoji="1" lang="ja-JP" altLang="en-US" b="1" dirty="0" smtClean="0"/>
              <a:t>ネイル学校卒業の女性</a:t>
            </a:r>
            <a:endParaRPr kumimoji="1" lang="en-US" altLang="ja-JP" b="1" dirty="0" smtClean="0"/>
          </a:p>
        </p:txBody>
      </p:sp>
      <p:sp>
        <p:nvSpPr>
          <p:cNvPr id="17" name="円形吹き出し 16"/>
          <p:cNvSpPr/>
          <p:nvPr/>
        </p:nvSpPr>
        <p:spPr>
          <a:xfrm>
            <a:off x="584020" y="4088185"/>
            <a:ext cx="1567248" cy="1391907"/>
          </a:xfrm>
          <a:prstGeom prst="wedgeEllipseCallout">
            <a:avLst>
              <a:gd name="adj1" fmla="val 62386"/>
              <a:gd name="adj2" fmla="val 99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雇用創出</a:t>
            </a:r>
            <a:endParaRPr kumimoji="1" lang="ja-JP" altLang="en-US" b="1" dirty="0">
              <a:solidFill>
                <a:schemeClr val="tx1"/>
              </a:solidFill>
            </a:endParaRPr>
          </a:p>
        </p:txBody>
      </p:sp>
      <p:cxnSp>
        <p:nvCxnSpPr>
          <p:cNvPr id="18" name="直線矢印コネクタ 17"/>
          <p:cNvCxnSpPr/>
          <p:nvPr/>
        </p:nvCxnSpPr>
        <p:spPr>
          <a:xfrm>
            <a:off x="6718200" y="5262003"/>
            <a:ext cx="0" cy="43617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4427984" y="5830136"/>
            <a:ext cx="2908397"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新婦</a:t>
            </a:r>
            <a:endParaRPr kumimoji="1" lang="ja-JP" altLang="en-US" sz="2400" b="1" dirty="0"/>
          </a:p>
        </p:txBody>
      </p:sp>
      <p:sp>
        <p:nvSpPr>
          <p:cNvPr id="20" name="テキスト ボックス 19"/>
          <p:cNvSpPr txBox="1"/>
          <p:nvPr/>
        </p:nvSpPr>
        <p:spPr>
          <a:xfrm>
            <a:off x="2384459" y="5972158"/>
            <a:ext cx="2351468" cy="646331"/>
          </a:xfrm>
          <a:prstGeom prst="rect">
            <a:avLst/>
          </a:prstGeom>
          <a:noFill/>
          <a:ln>
            <a:solidFill>
              <a:srgbClr val="C00000"/>
            </a:solidFill>
          </a:ln>
        </p:spPr>
        <p:txBody>
          <a:bodyPr wrap="square" rtlCol="0">
            <a:spAutoFit/>
          </a:bodyPr>
          <a:lstStyle/>
          <a:p>
            <a:pPr algn="ctr"/>
            <a:r>
              <a:rPr kumimoji="1" lang="ja-JP" altLang="en-US" b="1" dirty="0" smtClean="0"/>
              <a:t>ターゲット②</a:t>
            </a:r>
            <a:endParaRPr kumimoji="1" lang="en-US" altLang="ja-JP" b="1" dirty="0" smtClean="0"/>
          </a:p>
          <a:p>
            <a:pPr algn="ctr"/>
            <a:r>
              <a:rPr lang="ja-JP" altLang="en-US" b="1" dirty="0"/>
              <a:t>きれい</a:t>
            </a:r>
            <a:r>
              <a:rPr lang="ja-JP" altLang="en-US" b="1" dirty="0" smtClean="0"/>
              <a:t>になりたい女性</a:t>
            </a:r>
            <a:endParaRPr kumimoji="1" lang="en-US" altLang="ja-JP" b="1" dirty="0" smtClean="0"/>
          </a:p>
        </p:txBody>
      </p:sp>
      <p:sp>
        <p:nvSpPr>
          <p:cNvPr id="21" name="円形吹き出し 20"/>
          <p:cNvSpPr/>
          <p:nvPr/>
        </p:nvSpPr>
        <p:spPr>
          <a:xfrm>
            <a:off x="622318" y="5466093"/>
            <a:ext cx="1567248" cy="1391907"/>
          </a:xfrm>
          <a:prstGeom prst="wedgeEllipseCallout">
            <a:avLst>
              <a:gd name="adj1" fmla="val 65079"/>
              <a:gd name="adj2" fmla="val 99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きれい</a:t>
            </a:r>
            <a:r>
              <a:rPr kumimoji="1" lang="ja-JP" altLang="en-US" b="1" dirty="0" err="1" smtClean="0">
                <a:solidFill>
                  <a:schemeClr val="tx1"/>
                </a:solidFill>
              </a:rPr>
              <a:t>を</a:t>
            </a:r>
            <a:r>
              <a:rPr kumimoji="1" lang="ja-JP" altLang="en-US" b="1" dirty="0" smtClean="0">
                <a:solidFill>
                  <a:schemeClr val="tx1"/>
                </a:solidFill>
              </a:rPr>
              <a:t>サポート</a:t>
            </a:r>
            <a:endParaRPr kumimoji="1" lang="ja-JP" altLang="en-US" b="1" dirty="0">
              <a:solidFill>
                <a:schemeClr val="tx1"/>
              </a:solidFill>
            </a:endParaRPr>
          </a:p>
        </p:txBody>
      </p:sp>
    </p:spTree>
    <p:extLst>
      <p:ext uri="{BB962C8B-B14F-4D97-AF65-F5344CB8AC3E}">
        <p14:creationId xmlns:p14="http://schemas.microsoft.com/office/powerpoint/2010/main" val="149058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p:txBody>
          <a:bodyPr>
            <a:normAutofit/>
          </a:bodyPr>
          <a:lstStyle/>
          <a:p>
            <a:endParaRPr kumimoji="1" lang="en-US" altLang="ja-JP" dirty="0" smtClean="0"/>
          </a:p>
          <a:p>
            <a:r>
              <a:rPr kumimoji="1" lang="ja-JP" altLang="en-US" dirty="0" smtClean="0"/>
              <a:t>ヘアセット　　　　　　　　・ヘアセット</a:t>
            </a:r>
            <a:endParaRPr kumimoji="1" lang="en-US" altLang="ja-JP" dirty="0" smtClean="0"/>
          </a:p>
          <a:p>
            <a:r>
              <a:rPr lang="ja-JP" altLang="en-US" dirty="0" smtClean="0"/>
              <a:t>メイクアップ　　　　　　　・メイクアップ</a:t>
            </a:r>
            <a:endParaRPr lang="en-US" altLang="ja-JP" dirty="0" smtClean="0"/>
          </a:p>
          <a:p>
            <a:r>
              <a:rPr lang="ja-JP" altLang="en-US" dirty="0" smtClean="0"/>
              <a:t>衣装着付け　　　　　　　・衣装着付け</a:t>
            </a:r>
            <a:endParaRPr lang="en-US" altLang="ja-JP" dirty="0" smtClean="0"/>
          </a:p>
          <a:p>
            <a:r>
              <a:rPr kumimoji="1" lang="ja-JP" altLang="en-US" dirty="0" smtClean="0"/>
              <a:t>アクセサリーレンタル</a:t>
            </a:r>
            <a:r>
              <a:rPr lang="ja-JP" altLang="en-US" dirty="0"/>
              <a:t> </a:t>
            </a:r>
            <a:r>
              <a:rPr lang="ja-JP" altLang="en-US" dirty="0" smtClean="0"/>
              <a:t>  ・アクセサリーレンタル</a:t>
            </a:r>
            <a:endParaRPr kumimoji="1" lang="en-US" altLang="ja-JP" dirty="0" smtClean="0"/>
          </a:p>
          <a:p>
            <a:r>
              <a:rPr lang="ja-JP" altLang="en-US" dirty="0" smtClean="0"/>
              <a:t>ブライダルエステ　　　  ・ブライダルエステ</a:t>
            </a:r>
            <a:endParaRPr kumimoji="1" lang="en-US" altLang="ja-JP" dirty="0" smtClean="0"/>
          </a:p>
          <a:p>
            <a:pPr marL="0" indent="0">
              <a:buNone/>
            </a:pPr>
            <a:r>
              <a:rPr lang="ja-JP" altLang="en-US" dirty="0" smtClean="0"/>
              <a:t>　　　　　　　　　　　　　　　　・ネイルアート</a:t>
            </a:r>
            <a:endParaRPr lang="en-US" altLang="ja-JP" dirty="0" smtClean="0"/>
          </a:p>
          <a:p>
            <a:endParaRPr kumimoji="1" lang="ja-JP" altLang="en-US" dirty="0"/>
          </a:p>
        </p:txBody>
      </p:sp>
      <p:sp>
        <p:nvSpPr>
          <p:cNvPr id="5" name="正方形/長方形 4"/>
          <p:cNvSpPr/>
          <p:nvPr/>
        </p:nvSpPr>
        <p:spPr>
          <a:xfrm>
            <a:off x="539552" y="476672"/>
            <a:ext cx="8064896" cy="936104"/>
          </a:xfrm>
          <a:prstGeom prst="rect">
            <a:avLst/>
          </a:prstGeom>
          <a:solidFill>
            <a:srgbClr val="7A0C1E"/>
          </a:solidFill>
          <a:ln>
            <a:solidFill>
              <a:srgbClr val="7A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t>インドのブライダルパック</a:t>
            </a:r>
            <a:endParaRPr kumimoji="1" lang="ja-JP" altLang="en-US" sz="4400" dirty="0"/>
          </a:p>
        </p:txBody>
      </p:sp>
      <p:sp>
        <p:nvSpPr>
          <p:cNvPr id="6" name="正方形/長方形 5"/>
          <p:cNvSpPr/>
          <p:nvPr/>
        </p:nvSpPr>
        <p:spPr>
          <a:xfrm>
            <a:off x="4932040" y="1639961"/>
            <a:ext cx="1656184" cy="50405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日本</a:t>
            </a:r>
            <a:endParaRPr kumimoji="1" lang="ja-JP" altLang="en-US" sz="4000" dirty="0"/>
          </a:p>
        </p:txBody>
      </p:sp>
      <p:sp>
        <p:nvSpPr>
          <p:cNvPr id="7" name="正方形/長方形 6"/>
          <p:cNvSpPr/>
          <p:nvPr/>
        </p:nvSpPr>
        <p:spPr>
          <a:xfrm>
            <a:off x="559562" y="1663578"/>
            <a:ext cx="1584176" cy="50405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インド</a:t>
            </a:r>
            <a:endParaRPr kumimoji="1" lang="ja-JP" altLang="en-US" sz="3600" dirty="0"/>
          </a:p>
        </p:txBody>
      </p:sp>
      <p:sp>
        <p:nvSpPr>
          <p:cNvPr id="9" name="テキスト ボックス 8"/>
          <p:cNvSpPr txBox="1"/>
          <p:nvPr/>
        </p:nvSpPr>
        <p:spPr>
          <a:xfrm>
            <a:off x="899592" y="5157192"/>
            <a:ext cx="2376264" cy="523220"/>
          </a:xfrm>
          <a:prstGeom prst="rect">
            <a:avLst/>
          </a:prstGeom>
          <a:noFill/>
          <a:ln w="57150">
            <a:solidFill>
              <a:schemeClr val="accent2">
                <a:lumMod val="75000"/>
              </a:schemeClr>
            </a:solidFill>
            <a:prstDash val="dash"/>
          </a:ln>
        </p:spPr>
        <p:txBody>
          <a:bodyPr wrap="square" rtlCol="0">
            <a:spAutoFit/>
          </a:bodyPr>
          <a:lstStyle/>
          <a:p>
            <a:r>
              <a:rPr kumimoji="1" lang="ja-JP" altLang="en-US" sz="2800" dirty="0" smtClean="0"/>
              <a:t>ネイルシール</a:t>
            </a:r>
            <a:endParaRPr kumimoji="1" lang="ja-JP" altLang="en-US" sz="2800" dirty="0"/>
          </a:p>
        </p:txBody>
      </p:sp>
    </p:spTree>
    <p:extLst>
      <p:ext uri="{BB962C8B-B14F-4D97-AF65-F5344CB8AC3E}">
        <p14:creationId xmlns:p14="http://schemas.microsoft.com/office/powerpoint/2010/main" val="8118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28575"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22533" name="図 12" descr="SIBP新ロゴ.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スライド番号プレースホルダー 1"/>
          <p:cNvSpPr>
            <a:spLocks noGrp="1"/>
          </p:cNvSpPr>
          <p:nvPr>
            <p:ph type="sldNum" sz="quarter" idx="12"/>
          </p:nvPr>
        </p:nvSpPr>
        <p:spPr bwMode="auto">
          <a:xfrm>
            <a:off x="6927850" y="657219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DCB37E5F-DFB5-134F-8BD9-F741F33B38E6}" type="slidenum">
              <a:rPr lang="ja-JP" altLang="en-US" sz="1600">
                <a:solidFill>
                  <a:srgbClr val="898989"/>
                </a:solidFill>
              </a:rPr>
              <a:pPr/>
              <a:t>2</a:t>
            </a:fld>
            <a:endParaRPr lang="ja-JP" altLang="en-US" sz="1600" dirty="0">
              <a:solidFill>
                <a:srgbClr val="898989"/>
              </a:solidFill>
            </a:endParaRPr>
          </a:p>
        </p:txBody>
      </p:sp>
      <p:sp>
        <p:nvSpPr>
          <p:cNvPr id="22535" name="フッター プレースホルダー 2"/>
          <p:cNvSpPr>
            <a:spLocks noGrp="1"/>
          </p:cNvSpPr>
          <p:nvPr>
            <p:ph type="ftr" sz="quarter" idx="11"/>
          </p:nvPr>
        </p:nvSpPr>
        <p:spPr bwMode="auto">
          <a:xfrm>
            <a:off x="3124200" y="6572196"/>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18" name="正方形/長方形 17"/>
          <p:cNvSpPr/>
          <p:nvPr/>
        </p:nvSpPr>
        <p:spPr>
          <a:xfrm>
            <a:off x="64739" y="585419"/>
            <a:ext cx="8871787" cy="4524315"/>
          </a:xfrm>
          <a:prstGeom prst="rect">
            <a:avLst/>
          </a:prstGeom>
        </p:spPr>
        <p:txBody>
          <a:bodyPr wrap="square">
            <a:spAutoFit/>
          </a:bodyPr>
          <a:lstStyle/>
          <a:p>
            <a:r>
              <a:rPr lang="en-US" altLang="ja-JP" dirty="0" smtClean="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ビジョン</a:t>
            </a:r>
          </a:p>
          <a:p>
            <a:endParaRPr lang="en-US" altLang="ja-JP" dirty="0" smtClean="0">
              <a:latin typeface="メイリオ" pitchFamily="50" charset="-128"/>
              <a:ea typeface="メイリオ" pitchFamily="50" charset="-128"/>
              <a:cs typeface="メイリオ" pitchFamily="50" charset="-128"/>
            </a:endParaRPr>
          </a:p>
          <a:p>
            <a:endParaRPr lang="en-US" altLang="ja-JP" dirty="0" smtClean="0">
              <a:latin typeface="メイリオ" pitchFamily="50" charset="-128"/>
              <a:ea typeface="メイリオ" pitchFamily="50" charset="-128"/>
              <a:cs typeface="メイリオ" pitchFamily="50" charset="-128"/>
            </a:endParaRPr>
          </a:p>
          <a:p>
            <a:endParaRPr lang="ja-JP" altLang="en-US" dirty="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　第１回プロジェクトの際、</a:t>
            </a:r>
            <a:r>
              <a:rPr lang="en-US" altLang="ja-JP" dirty="0" smtClean="0">
                <a:latin typeface="メイリオ" pitchFamily="50" charset="-128"/>
                <a:ea typeface="メイリオ" pitchFamily="50" charset="-128"/>
                <a:cs typeface="メイリオ" pitchFamily="50" charset="-128"/>
              </a:rPr>
              <a:t>SIBP</a:t>
            </a:r>
            <a:r>
              <a:rPr lang="ja-JP" altLang="en-US" dirty="0" smtClean="0">
                <a:latin typeface="メイリオ" pitchFamily="50" charset="-128"/>
                <a:ea typeface="メイリオ" pitchFamily="50" charset="-128"/>
                <a:cs typeface="メイリオ" pitchFamily="50" charset="-128"/>
              </a:rPr>
              <a:t>がインド農村部での活動を通して思ったこと。</a:t>
            </a:r>
            <a:endParaRPr lang="en-US" altLang="ja-JP"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それは日本と比べて</a:t>
            </a:r>
            <a:r>
              <a:rPr lang="ja-JP" altLang="en-US" dirty="0" smtClean="0">
                <a:solidFill>
                  <a:srgbClr val="FF0000"/>
                </a:solidFill>
                <a:latin typeface="メイリオ" pitchFamily="50" charset="-128"/>
                <a:ea typeface="メイリオ" pitchFamily="50" charset="-128"/>
                <a:cs typeface="メイリオ" pitchFamily="50" charset="-128"/>
              </a:rPr>
              <a:t>「チャンス」がない</a:t>
            </a:r>
            <a:r>
              <a:rPr lang="ja-JP" altLang="en-US" dirty="0" smtClean="0">
                <a:latin typeface="メイリオ" pitchFamily="50" charset="-128"/>
                <a:ea typeface="メイリオ" pitchFamily="50" charset="-128"/>
                <a:cs typeface="メイリオ" pitchFamily="50" charset="-128"/>
              </a:rPr>
              <a:t>ということでした。</a:t>
            </a:r>
            <a:endParaRPr lang="en-US" altLang="ja-JP"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ロールモデルがいないから将来の夢を具体的に描くことができない」</a:t>
            </a:r>
            <a:endParaRPr lang="en-US" altLang="ja-JP" dirty="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「将来の夢はあるのに学校に行くことができないから達成できない」</a:t>
            </a:r>
            <a:endParaRPr lang="en-US" altLang="ja-JP" dirty="0" smtClean="0">
              <a:latin typeface="メイリオ" pitchFamily="50" charset="-128"/>
              <a:ea typeface="メイリオ" pitchFamily="50" charset="-128"/>
              <a:cs typeface="メイリオ" pitchFamily="50" charset="-128"/>
            </a:endParaRPr>
          </a:p>
          <a:p>
            <a:endParaRPr lang="en-US" altLang="ja-JP" dirty="0" smtClean="0">
              <a:latin typeface="メイリオ" pitchFamily="50" charset="-128"/>
              <a:ea typeface="メイリオ" pitchFamily="50" charset="-128"/>
              <a:cs typeface="メイリオ" pitchFamily="50" charset="-128"/>
            </a:endParaRPr>
          </a:p>
          <a:p>
            <a:r>
              <a:rPr lang="ja-JP" altLang="en-US" dirty="0" smtClean="0">
                <a:solidFill>
                  <a:srgbClr val="FF0000"/>
                </a:solidFill>
                <a:latin typeface="メイリオ" pitchFamily="50" charset="-128"/>
                <a:ea typeface="メイリオ" pitchFamily="50" charset="-128"/>
                <a:cs typeface="メイリオ" pitchFamily="50" charset="-128"/>
              </a:rPr>
              <a:t>貧困とはモノがない状態なのではなく、チャンスがない状態</a:t>
            </a:r>
            <a:r>
              <a:rPr lang="ja-JP" altLang="en-US" dirty="0" smtClean="0">
                <a:latin typeface="メイリオ" pitchFamily="50" charset="-128"/>
                <a:ea typeface="メイリオ" pitchFamily="50" charset="-128"/>
                <a:cs typeface="メイリオ" pitchFamily="50" charset="-128"/>
              </a:rPr>
              <a:t>と</a:t>
            </a:r>
            <a:r>
              <a:rPr lang="en-US" altLang="ja-JP" dirty="0" smtClean="0">
                <a:latin typeface="メイリオ" pitchFamily="50" charset="-128"/>
                <a:ea typeface="メイリオ" pitchFamily="50" charset="-128"/>
                <a:cs typeface="メイリオ" pitchFamily="50" charset="-128"/>
              </a:rPr>
              <a:t>SIBP</a:t>
            </a:r>
            <a:r>
              <a:rPr lang="ja-JP" altLang="en-US" dirty="0" smtClean="0">
                <a:latin typeface="メイリオ" pitchFamily="50" charset="-128"/>
                <a:ea typeface="メイリオ" pitchFamily="50" charset="-128"/>
                <a:cs typeface="メイリオ" pitchFamily="50" charset="-128"/>
              </a:rPr>
              <a:t>は捉えています。</a:t>
            </a:r>
            <a:endParaRPr lang="en-US" altLang="ja-JP"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貧困</a:t>
            </a:r>
            <a:r>
              <a:rPr lang="ja-JP" altLang="en-US" dirty="0">
                <a:latin typeface="メイリオ" pitchFamily="50" charset="-128"/>
                <a:ea typeface="メイリオ" pitchFamily="50" charset="-128"/>
                <a:cs typeface="メイリオ" pitchFamily="50" charset="-128"/>
              </a:rPr>
              <a:t>削減</a:t>
            </a:r>
            <a:r>
              <a:rPr lang="ja-JP" altLang="en-US" dirty="0" smtClean="0">
                <a:latin typeface="メイリオ" pitchFamily="50" charset="-128"/>
                <a:ea typeface="メイリオ" pitchFamily="50" charset="-128"/>
                <a:cs typeface="メイリオ" pitchFamily="50" charset="-128"/>
              </a:rPr>
              <a:t>のためには単に製品・サービスを届けるだけでなく、</a:t>
            </a:r>
            <a:r>
              <a:rPr lang="ja-JP" altLang="en-US" dirty="0" smtClean="0">
                <a:solidFill>
                  <a:srgbClr val="FF0000"/>
                </a:solidFill>
                <a:latin typeface="メイリオ" pitchFamily="50" charset="-128"/>
                <a:ea typeface="メイリオ" pitchFamily="50" charset="-128"/>
                <a:cs typeface="メイリオ" pitchFamily="50" charset="-128"/>
              </a:rPr>
              <a:t>貧困層の人々の雇用創出・所得向上に貢献</a:t>
            </a:r>
            <a:r>
              <a:rPr lang="ja-JP" altLang="en-US" dirty="0" smtClean="0">
                <a:latin typeface="メイリオ" pitchFamily="50" charset="-128"/>
                <a:ea typeface="メイリオ" pitchFamily="50" charset="-128"/>
                <a:cs typeface="メイリオ" pitchFamily="50" charset="-128"/>
              </a:rPr>
              <a:t>し、彼らのチャンスを創りだす必要があります。一方で日本企業や我々日本人個人にとっても急激に変化・成長する</a:t>
            </a:r>
            <a:r>
              <a:rPr lang="ja-JP" altLang="en-US" dirty="0" smtClean="0">
                <a:solidFill>
                  <a:srgbClr val="FF0000"/>
                </a:solidFill>
                <a:latin typeface="メイリオ" pitchFamily="50" charset="-128"/>
                <a:ea typeface="メイリオ" pitchFamily="50" charset="-128"/>
                <a:cs typeface="メイリオ" pitchFamily="50" charset="-128"/>
              </a:rPr>
              <a:t>新興国市場への挑戦</a:t>
            </a:r>
            <a:r>
              <a:rPr lang="ja-JP" altLang="en-US" dirty="0" smtClean="0">
                <a:latin typeface="メイリオ" pitchFamily="50" charset="-128"/>
                <a:ea typeface="メイリオ" pitchFamily="50" charset="-128"/>
                <a:cs typeface="メイリオ" pitchFamily="50" charset="-128"/>
              </a:rPr>
              <a:t>は大きなチャンスと言えるのではなか？と</a:t>
            </a:r>
            <a:r>
              <a:rPr lang="en-US" altLang="ja-JP" dirty="0" smtClean="0">
                <a:latin typeface="メイリオ" pitchFamily="50" charset="-128"/>
                <a:ea typeface="メイリオ" pitchFamily="50" charset="-128"/>
                <a:cs typeface="メイリオ" pitchFamily="50" charset="-128"/>
              </a:rPr>
              <a:t>SIBP</a:t>
            </a:r>
            <a:r>
              <a:rPr lang="ja-JP" altLang="en-US" dirty="0" smtClean="0">
                <a:latin typeface="メイリオ" pitchFamily="50" charset="-128"/>
                <a:ea typeface="メイリオ" pitchFamily="50" charset="-128"/>
                <a:cs typeface="メイリオ" pitchFamily="50" charset="-128"/>
              </a:rPr>
              <a:t>は考えています。</a:t>
            </a:r>
            <a:endParaRPr lang="en-US" altLang="ja-JP" dirty="0">
              <a:latin typeface="メイリオ" pitchFamily="50" charset="-128"/>
              <a:ea typeface="メイリオ" pitchFamily="50" charset="-128"/>
              <a:cs typeface="メイリオ" pitchFamily="50" charset="-128"/>
            </a:endParaRPr>
          </a:p>
          <a:p>
            <a:endParaRPr lang="en-US" altLang="ja-JP" dirty="0" smtClean="0">
              <a:latin typeface="メイリオ" pitchFamily="50" charset="-128"/>
              <a:ea typeface="メイリオ" pitchFamily="50" charset="-128"/>
              <a:cs typeface="メイリオ" pitchFamily="50" charset="-128"/>
            </a:endParaRPr>
          </a:p>
          <a:p>
            <a:r>
              <a:rPr lang="en-US"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ミッション</a:t>
            </a:r>
            <a:endParaRPr lang="ja-JP" altLang="en-US" dirty="0">
              <a:latin typeface="メイリオ" pitchFamily="50" charset="-128"/>
              <a:ea typeface="メイリオ" pitchFamily="50" charset="-128"/>
              <a:cs typeface="メイリオ" pitchFamily="50" charset="-128"/>
            </a:endParaRPr>
          </a:p>
        </p:txBody>
      </p:sp>
      <p:cxnSp>
        <p:nvCxnSpPr>
          <p:cNvPr id="15" name="直線コネクタ 1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16" name="直線コネクタ 1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sp>
        <p:nvSpPr>
          <p:cNvPr id="22545" name="正方形/長方形 19"/>
          <p:cNvSpPr>
            <a:spLocks noChangeArrowheads="1"/>
          </p:cNvSpPr>
          <p:nvPr/>
        </p:nvSpPr>
        <p:spPr bwMode="auto">
          <a:xfrm>
            <a:off x="28575" y="0"/>
            <a:ext cx="3095625"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a:lnSpc>
                <a:spcPct val="90000"/>
              </a:lnSpc>
              <a:buClr>
                <a:srgbClr val="000000"/>
              </a:buClr>
              <a:buSzPct val="100000"/>
            </a:pPr>
            <a:r>
              <a:rPr kumimoji="0" lang="en-US" altLang="ja-JP" sz="2800" dirty="0" smtClean="0">
                <a:latin typeface="メイリオ" pitchFamily="50" charset="-128"/>
                <a:ea typeface="メイリオ" pitchFamily="50" charset="-128"/>
                <a:cs typeface="メイリオ" pitchFamily="50" charset="-128"/>
              </a:rPr>
              <a:t>SIBP</a:t>
            </a:r>
            <a:r>
              <a:rPr kumimoji="0" lang="ja-JP" altLang="en-US" sz="2800" dirty="0">
                <a:latin typeface="メイリオ" pitchFamily="50" charset="-128"/>
                <a:ea typeface="メイリオ" pitchFamily="50" charset="-128"/>
                <a:cs typeface="メイリオ" pitchFamily="50" charset="-128"/>
              </a:rPr>
              <a:t>の想い</a:t>
            </a:r>
            <a:endParaRPr kumimoji="0" lang="en-US" altLang="ja-JP" sz="2800" dirty="0">
              <a:latin typeface="メイリオ" pitchFamily="50" charset="-128"/>
              <a:ea typeface="メイリオ" pitchFamily="50" charset="-128"/>
              <a:cs typeface="メイリオ" pitchFamily="50" charset="-128"/>
            </a:endParaRPr>
          </a:p>
        </p:txBody>
      </p:sp>
      <p:sp>
        <p:nvSpPr>
          <p:cNvPr id="17" name="正方形/長方形 16"/>
          <p:cNvSpPr/>
          <p:nvPr/>
        </p:nvSpPr>
        <p:spPr>
          <a:xfrm>
            <a:off x="274007" y="1052736"/>
            <a:ext cx="8595986" cy="504056"/>
          </a:xfrm>
          <a:prstGeom prst="rect">
            <a:avLst/>
          </a:prstGeom>
          <a:solidFill>
            <a:srgbClr val="2FE826">
              <a:alpha val="84000"/>
            </a:srgbClr>
          </a:solidFill>
          <a:ln>
            <a:solidFill>
              <a:srgbClr val="2FE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75000"/>
                    <a:lumOff val="25000"/>
                  </a:schemeClr>
                </a:solidFill>
                <a:latin typeface="メイリオ" pitchFamily="50" charset="-128"/>
                <a:ea typeface="メイリオ" pitchFamily="50" charset="-128"/>
                <a:cs typeface="メイリオ" pitchFamily="50" charset="-128"/>
              </a:rPr>
              <a:t>世界中の人々が興味の種を発見し輝く自分を開花させていけるような社会の創造。</a:t>
            </a:r>
            <a:endParaRPr kumimoji="1" lang="ja-JP" altLang="en-US"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19" name="正方形/長方形 18"/>
          <p:cNvSpPr/>
          <p:nvPr/>
        </p:nvSpPr>
        <p:spPr>
          <a:xfrm>
            <a:off x="274008" y="5085184"/>
            <a:ext cx="8595986" cy="504056"/>
          </a:xfrm>
          <a:prstGeom prst="rect">
            <a:avLst/>
          </a:prstGeom>
          <a:solidFill>
            <a:srgbClr val="2FE826">
              <a:alpha val="84000"/>
            </a:srgbClr>
          </a:solidFill>
          <a:ln>
            <a:solidFill>
              <a:srgbClr val="2FE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75000"/>
                    <a:lumOff val="25000"/>
                  </a:schemeClr>
                </a:solidFill>
                <a:latin typeface="メイリオ" pitchFamily="50" charset="-128"/>
                <a:ea typeface="メイリオ" pitchFamily="50" charset="-128"/>
                <a:cs typeface="メイリオ" pitchFamily="50" charset="-128"/>
              </a:rPr>
              <a:t>世界の諸問題に目を向けて、自国に還元できる次世代リーダーの輩出します。</a:t>
            </a:r>
            <a:endParaRPr kumimoji="1" lang="ja-JP" altLang="en-US"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20" name="正方形/長方形 19"/>
          <p:cNvSpPr/>
          <p:nvPr/>
        </p:nvSpPr>
        <p:spPr>
          <a:xfrm>
            <a:off x="296494" y="5800965"/>
            <a:ext cx="8595986" cy="580364"/>
          </a:xfrm>
          <a:prstGeom prst="rect">
            <a:avLst/>
          </a:prstGeom>
          <a:solidFill>
            <a:srgbClr val="2FE826">
              <a:alpha val="84000"/>
            </a:srgbClr>
          </a:solidFill>
          <a:ln>
            <a:solidFill>
              <a:srgbClr val="2FE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7C1504"/>
                </a:solidFill>
                <a:latin typeface="メイリオ" pitchFamily="50" charset="-128"/>
                <a:ea typeface="メイリオ" pitchFamily="50" charset="-128"/>
                <a:cs typeface="メイリオ" pitchFamily="50" charset="-128"/>
              </a:rPr>
              <a:t>「</a:t>
            </a:r>
            <a:r>
              <a:rPr lang="en-US" altLang="ja-JP" dirty="0">
                <a:solidFill>
                  <a:srgbClr val="7C1504"/>
                </a:solidFill>
                <a:latin typeface="メイリオ" pitchFamily="50" charset="-128"/>
                <a:ea typeface="メイリオ" pitchFamily="50" charset="-128"/>
                <a:cs typeface="メイリオ" pitchFamily="50" charset="-128"/>
              </a:rPr>
              <a:t>100</a:t>
            </a:r>
            <a:r>
              <a:rPr lang="ja-JP" altLang="en-US" dirty="0">
                <a:solidFill>
                  <a:srgbClr val="7C1504"/>
                </a:solidFill>
                <a:latin typeface="メイリオ" pitchFamily="50" charset="-128"/>
                <a:ea typeface="メイリオ" pitchFamily="50" charset="-128"/>
                <a:cs typeface="メイリオ" pitchFamily="50" charset="-128"/>
              </a:rPr>
              <a:t>年後も世界に誇れる日本」</a:t>
            </a:r>
            <a:r>
              <a:rPr lang="ja-JP" altLang="en-US" dirty="0">
                <a:solidFill>
                  <a:schemeClr val="tx1">
                    <a:lumMod val="75000"/>
                    <a:lumOff val="25000"/>
                  </a:schemeClr>
                </a:solidFill>
                <a:latin typeface="メイリオ" pitchFamily="50" charset="-128"/>
                <a:ea typeface="メイリオ" pitchFamily="50" charset="-128"/>
                <a:cs typeface="メイリオ" pitchFamily="50" charset="-128"/>
              </a:rPr>
              <a:t>を目指し、それに貢献するために日本企業の新たな挑戦を応援します</a:t>
            </a:r>
            <a:r>
              <a:rPr lang="ja-JP" altLang="en-US" dirty="0" smtClean="0">
                <a:solidFill>
                  <a:schemeClr val="tx1">
                    <a:lumMod val="75000"/>
                    <a:lumOff val="25000"/>
                  </a:schemeClr>
                </a:solidFill>
                <a:latin typeface="メイリオ" pitchFamily="50" charset="-128"/>
                <a:ea typeface="メイリオ" pitchFamily="50" charset="-128"/>
                <a:cs typeface="メイリオ" pitchFamily="50" charset="-128"/>
              </a:rPr>
              <a:t>。</a:t>
            </a:r>
            <a:endParaRPr lang="ja-JP" altLang="en-US" dirty="0">
              <a:solidFill>
                <a:schemeClr val="tx1">
                  <a:lumMod val="75000"/>
                  <a:lumOff val="2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300165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吹き出し 21"/>
          <p:cNvSpPr/>
          <p:nvPr/>
        </p:nvSpPr>
        <p:spPr>
          <a:xfrm>
            <a:off x="6248345" y="2870246"/>
            <a:ext cx="1472942" cy="622743"/>
          </a:xfrm>
          <a:prstGeom prst="wedgeRectCallout">
            <a:avLst>
              <a:gd name="adj1" fmla="val -107995"/>
              <a:gd name="adj2" fmla="val 173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solidFill>
            <a:schemeClr val="accent2">
              <a:lumMod val="50000"/>
            </a:schemeClr>
          </a:solidFill>
        </p:spPr>
        <p:txBody>
          <a:bodyPr>
            <a:normAutofit fontScale="90000"/>
          </a:bodyPr>
          <a:lstStyle/>
          <a:p>
            <a:r>
              <a:rPr kumimoji="1" lang="ja-JP" altLang="en-US" dirty="0" smtClean="0">
                <a:solidFill>
                  <a:schemeClr val="bg1"/>
                </a:solidFill>
              </a:rPr>
              <a:t>導入可能性</a:t>
            </a:r>
            <a:r>
              <a:rPr kumimoji="1" lang="en-US" altLang="ja-JP" dirty="0" smtClean="0">
                <a:solidFill>
                  <a:schemeClr val="bg1"/>
                </a:solidFill>
              </a:rPr>
              <a:t/>
            </a:r>
            <a:br>
              <a:rPr kumimoji="1" lang="en-US" altLang="ja-JP" dirty="0" smtClean="0">
                <a:solidFill>
                  <a:schemeClr val="bg1"/>
                </a:solidFill>
              </a:rPr>
            </a:br>
            <a:r>
              <a:rPr lang="ja-JP" altLang="en-US" dirty="0" smtClean="0">
                <a:solidFill>
                  <a:schemeClr val="bg1"/>
                </a:solidFill>
              </a:rPr>
              <a:t>①価格面での障壁は少ない</a:t>
            </a:r>
            <a:endParaRPr kumimoji="1" lang="ja-JP" altLang="en-US" dirty="0">
              <a:solidFill>
                <a:schemeClr val="bg1"/>
              </a:solidFill>
            </a:endParaRPr>
          </a:p>
        </p:txBody>
      </p:sp>
      <p:sp>
        <p:nvSpPr>
          <p:cNvPr id="4" name="正方形/長方形 3"/>
          <p:cNvSpPr/>
          <p:nvPr/>
        </p:nvSpPr>
        <p:spPr>
          <a:xfrm>
            <a:off x="827584" y="1844824"/>
            <a:ext cx="1800200" cy="792088"/>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\100</a:t>
            </a:r>
            <a:endParaRPr kumimoji="1" lang="ja-JP" altLang="en-US" sz="3200" dirty="0"/>
          </a:p>
        </p:txBody>
      </p:sp>
      <p:sp>
        <p:nvSpPr>
          <p:cNvPr id="5" name="正方形/長方形 4"/>
          <p:cNvSpPr/>
          <p:nvPr/>
        </p:nvSpPr>
        <p:spPr>
          <a:xfrm>
            <a:off x="4283968" y="1892377"/>
            <a:ext cx="1639241" cy="7920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62.5Rs</a:t>
            </a:r>
            <a:endParaRPr kumimoji="1" lang="ja-JP" altLang="en-US" sz="3200" dirty="0"/>
          </a:p>
        </p:txBody>
      </p:sp>
      <p:sp>
        <p:nvSpPr>
          <p:cNvPr id="6" name="正方形/長方形 5"/>
          <p:cNvSpPr/>
          <p:nvPr/>
        </p:nvSpPr>
        <p:spPr>
          <a:xfrm>
            <a:off x="4278371" y="3896181"/>
            <a:ext cx="1639241" cy="792088"/>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67.5Rs</a:t>
            </a:r>
            <a:endParaRPr kumimoji="1" lang="ja-JP" altLang="en-US" sz="3200" dirty="0"/>
          </a:p>
        </p:txBody>
      </p:sp>
      <p:sp>
        <p:nvSpPr>
          <p:cNvPr id="7" name="正方形/長方形 6"/>
          <p:cNvSpPr/>
          <p:nvPr/>
        </p:nvSpPr>
        <p:spPr>
          <a:xfrm>
            <a:off x="4283968" y="5818618"/>
            <a:ext cx="1639241" cy="864096"/>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33.75Rs</a:t>
            </a:r>
            <a:endParaRPr kumimoji="1" lang="ja-JP" altLang="en-US" sz="3200" dirty="0"/>
          </a:p>
        </p:txBody>
      </p:sp>
      <p:sp>
        <p:nvSpPr>
          <p:cNvPr id="8" name="テキスト ボックス 7"/>
          <p:cNvSpPr txBox="1"/>
          <p:nvPr/>
        </p:nvSpPr>
        <p:spPr>
          <a:xfrm>
            <a:off x="-85379" y="4741400"/>
            <a:ext cx="4499992" cy="1261884"/>
          </a:xfrm>
          <a:prstGeom prst="rect">
            <a:avLst/>
          </a:prstGeom>
          <a:noFill/>
        </p:spPr>
        <p:txBody>
          <a:bodyPr wrap="square" rtlCol="0">
            <a:spAutoFit/>
          </a:bodyPr>
          <a:lstStyle/>
          <a:p>
            <a:r>
              <a:rPr kumimoji="1" lang="en-US" altLang="ja-JP" sz="2800" dirty="0" smtClean="0"/>
              <a:t>2,500Rs</a:t>
            </a:r>
            <a:r>
              <a:rPr kumimoji="1" lang="ja-JP" altLang="en-US" sz="2800" dirty="0" smtClean="0"/>
              <a:t>のブライダルパック</a:t>
            </a:r>
            <a:endParaRPr kumimoji="1" lang="en-US" altLang="ja-JP" sz="2800" dirty="0" smtClean="0"/>
          </a:p>
          <a:p>
            <a:pPr algn="ctr"/>
            <a:r>
              <a:rPr kumimoji="1" lang="en-US" altLang="ja-JP" sz="4800" dirty="0" smtClean="0">
                <a:solidFill>
                  <a:srgbClr val="FF0000"/>
                </a:solidFill>
              </a:rPr>
              <a:t>1.35</a:t>
            </a:r>
            <a:r>
              <a:rPr lang="en-US" altLang="ja-JP" sz="4800" dirty="0">
                <a:solidFill>
                  <a:srgbClr val="FF0000"/>
                </a:solidFill>
              </a:rPr>
              <a:t>%</a:t>
            </a:r>
            <a:endParaRPr kumimoji="1" lang="ja-JP" altLang="en-US" sz="4800" dirty="0">
              <a:solidFill>
                <a:srgbClr val="FF0000"/>
              </a:solidFill>
            </a:endParaRPr>
          </a:p>
        </p:txBody>
      </p:sp>
      <p:sp>
        <p:nvSpPr>
          <p:cNvPr id="9" name="右矢印 8"/>
          <p:cNvSpPr/>
          <p:nvPr/>
        </p:nvSpPr>
        <p:spPr>
          <a:xfrm>
            <a:off x="2987824" y="2198411"/>
            <a:ext cx="792088"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5400000">
            <a:off x="4733618" y="3070936"/>
            <a:ext cx="600519" cy="139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4728021" y="5002373"/>
            <a:ext cx="600519" cy="139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779912" y="1446463"/>
            <a:ext cx="3672408" cy="461665"/>
          </a:xfrm>
          <a:prstGeom prst="rect">
            <a:avLst/>
          </a:prstGeom>
          <a:noFill/>
        </p:spPr>
        <p:txBody>
          <a:bodyPr wrap="square" rtlCol="0">
            <a:spAutoFit/>
          </a:bodyPr>
          <a:lstStyle/>
          <a:p>
            <a:r>
              <a:rPr kumimoji="1" lang="ja-JP" altLang="en-US" sz="2400" b="1" dirty="0" smtClean="0"/>
              <a:t>インドディストリビューター</a:t>
            </a:r>
            <a:endParaRPr kumimoji="1" lang="ja-JP" altLang="en-US" sz="2400" b="1" dirty="0"/>
          </a:p>
        </p:txBody>
      </p:sp>
      <p:sp>
        <p:nvSpPr>
          <p:cNvPr id="15" name="テキスト ボックス 14"/>
          <p:cNvSpPr txBox="1"/>
          <p:nvPr/>
        </p:nvSpPr>
        <p:spPr>
          <a:xfrm>
            <a:off x="4283968" y="3440906"/>
            <a:ext cx="2088232" cy="461665"/>
          </a:xfrm>
          <a:prstGeom prst="rect">
            <a:avLst/>
          </a:prstGeom>
          <a:noFill/>
        </p:spPr>
        <p:txBody>
          <a:bodyPr wrap="square" rtlCol="0">
            <a:spAutoFit/>
          </a:bodyPr>
          <a:lstStyle/>
          <a:p>
            <a:r>
              <a:rPr kumimoji="1" lang="ja-JP" altLang="en-US" sz="2400" b="1" dirty="0" smtClean="0"/>
              <a:t>美容サロン</a:t>
            </a:r>
            <a:endParaRPr kumimoji="1" lang="ja-JP" altLang="en-US" sz="2400" b="1" dirty="0"/>
          </a:p>
        </p:txBody>
      </p:sp>
      <p:sp>
        <p:nvSpPr>
          <p:cNvPr id="16" name="テキスト ボックス 15"/>
          <p:cNvSpPr txBox="1"/>
          <p:nvPr/>
        </p:nvSpPr>
        <p:spPr>
          <a:xfrm>
            <a:off x="4619274" y="5372343"/>
            <a:ext cx="1417620" cy="461665"/>
          </a:xfrm>
          <a:prstGeom prst="rect">
            <a:avLst/>
          </a:prstGeom>
          <a:noFill/>
        </p:spPr>
        <p:txBody>
          <a:bodyPr wrap="square" rtlCol="0">
            <a:spAutoFit/>
          </a:bodyPr>
          <a:lstStyle/>
          <a:p>
            <a:r>
              <a:rPr lang="ja-JP" altLang="en-US" sz="2400" b="1" dirty="0"/>
              <a:t>新婦</a:t>
            </a:r>
            <a:endParaRPr kumimoji="1" lang="ja-JP" altLang="en-US" sz="2400" b="1" dirty="0"/>
          </a:p>
        </p:txBody>
      </p:sp>
      <p:sp>
        <p:nvSpPr>
          <p:cNvPr id="17" name="テキスト ボックス 16"/>
          <p:cNvSpPr txBox="1"/>
          <p:nvPr/>
        </p:nvSpPr>
        <p:spPr>
          <a:xfrm>
            <a:off x="971600" y="1448146"/>
            <a:ext cx="1656184" cy="461665"/>
          </a:xfrm>
          <a:prstGeom prst="rect">
            <a:avLst/>
          </a:prstGeom>
          <a:noFill/>
        </p:spPr>
        <p:txBody>
          <a:bodyPr wrap="square" rtlCol="0">
            <a:spAutoFit/>
          </a:bodyPr>
          <a:lstStyle/>
          <a:p>
            <a:r>
              <a:rPr kumimoji="1" lang="ja-JP" altLang="en-US" sz="2400" b="1" dirty="0" smtClean="0"/>
              <a:t>日本企業</a:t>
            </a:r>
            <a:endParaRPr kumimoji="1" lang="ja-JP" altLang="en-US" sz="2400" b="1" dirty="0"/>
          </a:p>
        </p:txBody>
      </p:sp>
      <p:sp>
        <p:nvSpPr>
          <p:cNvPr id="18" name="テキスト ボックス 17"/>
          <p:cNvSpPr txBox="1"/>
          <p:nvPr/>
        </p:nvSpPr>
        <p:spPr>
          <a:xfrm>
            <a:off x="467544" y="2849348"/>
            <a:ext cx="2520280" cy="923330"/>
          </a:xfrm>
          <a:prstGeom prst="rect">
            <a:avLst/>
          </a:prstGeom>
          <a:noFill/>
        </p:spPr>
        <p:txBody>
          <a:bodyPr wrap="square" rtlCol="0">
            <a:spAutoFit/>
          </a:bodyPr>
          <a:lstStyle/>
          <a:p>
            <a:r>
              <a:rPr kumimoji="1" lang="ja-JP" altLang="en-US" dirty="0" smtClean="0"/>
              <a:t>・輸送費込み</a:t>
            </a:r>
            <a:endParaRPr kumimoji="1" lang="en-US" altLang="ja-JP" dirty="0" smtClean="0"/>
          </a:p>
          <a:p>
            <a:r>
              <a:rPr lang="ja-JP" altLang="en-US" dirty="0" smtClean="0"/>
              <a:t>・日本における最安値</a:t>
            </a:r>
            <a:endParaRPr lang="en-US" altLang="ja-JP" dirty="0" smtClean="0"/>
          </a:p>
          <a:p>
            <a:r>
              <a:rPr kumimoji="1" lang="ja-JP" altLang="en-US" dirty="0" smtClean="0"/>
              <a:t>・</a:t>
            </a:r>
            <a:r>
              <a:rPr kumimoji="1" lang="en-US" altLang="ja-JP" dirty="0" smtClean="0"/>
              <a:t>1</a:t>
            </a:r>
            <a:r>
              <a:rPr kumimoji="1" lang="ja-JP" altLang="en-US" dirty="0" smtClean="0"/>
              <a:t>セット：両手分</a:t>
            </a:r>
            <a:endParaRPr kumimoji="1" lang="ja-JP" altLang="en-US" dirty="0"/>
          </a:p>
        </p:txBody>
      </p:sp>
      <p:sp>
        <p:nvSpPr>
          <p:cNvPr id="20" name="テキスト ボックス 19"/>
          <p:cNvSpPr txBox="1"/>
          <p:nvPr/>
        </p:nvSpPr>
        <p:spPr>
          <a:xfrm>
            <a:off x="6223876" y="2996952"/>
            <a:ext cx="1895845" cy="369332"/>
          </a:xfrm>
          <a:prstGeom prst="rect">
            <a:avLst/>
          </a:prstGeom>
          <a:noFill/>
        </p:spPr>
        <p:txBody>
          <a:bodyPr wrap="square" rtlCol="0">
            <a:spAutoFit/>
          </a:bodyPr>
          <a:lstStyle/>
          <a:p>
            <a:r>
              <a:rPr kumimoji="1" lang="ja-JP" altLang="en-US" dirty="0" smtClean="0"/>
              <a:t>マージン率</a:t>
            </a:r>
            <a:r>
              <a:rPr kumimoji="1" lang="en-US" altLang="ja-JP" dirty="0" smtClean="0"/>
              <a:t>8%</a:t>
            </a:r>
            <a:endParaRPr kumimoji="1" lang="ja-JP" altLang="en-US" dirty="0"/>
          </a:p>
        </p:txBody>
      </p:sp>
      <p:sp>
        <p:nvSpPr>
          <p:cNvPr id="21" name="テキスト ボックス 20"/>
          <p:cNvSpPr txBox="1"/>
          <p:nvPr/>
        </p:nvSpPr>
        <p:spPr>
          <a:xfrm>
            <a:off x="6646778" y="5895065"/>
            <a:ext cx="2433247" cy="369332"/>
          </a:xfrm>
          <a:prstGeom prst="rect">
            <a:avLst/>
          </a:prstGeom>
          <a:noFill/>
        </p:spPr>
        <p:txBody>
          <a:bodyPr wrap="square" rtlCol="0">
            <a:spAutoFit/>
          </a:bodyPr>
          <a:lstStyle/>
          <a:p>
            <a:r>
              <a:rPr kumimoji="1" lang="ja-JP" altLang="en-US" dirty="0" smtClean="0"/>
              <a:t>左手分（宗教的理由）</a:t>
            </a:r>
            <a:endParaRPr kumimoji="1" lang="ja-JP" altLang="en-US" dirty="0"/>
          </a:p>
        </p:txBody>
      </p:sp>
      <p:sp>
        <p:nvSpPr>
          <p:cNvPr id="23" name="四角形吹き出し 22"/>
          <p:cNvSpPr/>
          <p:nvPr/>
        </p:nvSpPr>
        <p:spPr>
          <a:xfrm>
            <a:off x="6646778" y="5767344"/>
            <a:ext cx="2245702" cy="622743"/>
          </a:xfrm>
          <a:prstGeom prst="wedgeRectCallout">
            <a:avLst>
              <a:gd name="adj1" fmla="val -84281"/>
              <a:gd name="adj2" fmla="val 195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02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107504" y="1664804"/>
            <a:ext cx="3168352" cy="108012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貧困層</a:t>
            </a:r>
            <a:endParaRPr kumimoji="1" lang="ja-JP" altLang="en-US" sz="3600" dirty="0">
              <a:solidFill>
                <a:schemeClr val="tx1"/>
              </a:solidFill>
            </a:endParaRPr>
          </a:p>
        </p:txBody>
      </p:sp>
      <p:sp>
        <p:nvSpPr>
          <p:cNvPr id="7" name="角丸四角形 6"/>
          <p:cNvSpPr/>
          <p:nvPr/>
        </p:nvSpPr>
        <p:spPr>
          <a:xfrm>
            <a:off x="131095" y="2564904"/>
            <a:ext cx="3816424" cy="1584176"/>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月収</a:t>
            </a:r>
            <a:r>
              <a:rPr kumimoji="1" lang="en-US" altLang="ja-JP" sz="3600" dirty="0" smtClean="0">
                <a:solidFill>
                  <a:srgbClr val="FF0000"/>
                </a:solidFill>
              </a:rPr>
              <a:t>1,000Rs</a:t>
            </a:r>
            <a:r>
              <a:rPr kumimoji="1" lang="ja-JP" altLang="en-US" sz="3600" dirty="0" smtClean="0">
                <a:solidFill>
                  <a:schemeClr val="tx1"/>
                </a:solidFill>
              </a:rPr>
              <a:t>以下</a:t>
            </a:r>
            <a:endParaRPr kumimoji="1" lang="ja-JP" altLang="en-US" sz="3600" dirty="0">
              <a:solidFill>
                <a:schemeClr val="tx1"/>
              </a:solidFill>
            </a:endParaRPr>
          </a:p>
        </p:txBody>
      </p:sp>
      <p:sp>
        <p:nvSpPr>
          <p:cNvPr id="9" name="角丸四角形 8"/>
          <p:cNvSpPr/>
          <p:nvPr/>
        </p:nvSpPr>
        <p:spPr>
          <a:xfrm>
            <a:off x="4391980" y="2564904"/>
            <a:ext cx="4448046" cy="1584176"/>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貧困層向け：</a:t>
            </a:r>
            <a:endParaRPr kumimoji="1" lang="en-US" altLang="ja-JP" sz="3200" dirty="0" smtClean="0">
              <a:solidFill>
                <a:schemeClr val="tx1"/>
              </a:solidFill>
            </a:endParaRPr>
          </a:p>
          <a:p>
            <a:pPr algn="ctr"/>
            <a:r>
              <a:rPr kumimoji="1" lang="en-US" altLang="ja-JP" sz="3600" dirty="0" smtClean="0">
                <a:solidFill>
                  <a:schemeClr val="tx1"/>
                </a:solidFill>
              </a:rPr>
              <a:t>2,500-4,000Rs</a:t>
            </a:r>
            <a:endParaRPr kumimoji="1" lang="ja-JP" altLang="en-US" sz="3600" dirty="0">
              <a:solidFill>
                <a:schemeClr val="tx1"/>
              </a:solidFill>
            </a:endParaRPr>
          </a:p>
        </p:txBody>
      </p:sp>
      <p:sp>
        <p:nvSpPr>
          <p:cNvPr id="8" name="上リボン 7"/>
          <p:cNvSpPr/>
          <p:nvPr/>
        </p:nvSpPr>
        <p:spPr>
          <a:xfrm>
            <a:off x="4095723" y="1680828"/>
            <a:ext cx="5040560" cy="1080120"/>
          </a:xfrm>
          <a:prstGeom prst="ribbon2">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ブライダルパック</a:t>
            </a:r>
            <a:endParaRPr kumimoji="1" lang="ja-JP" altLang="en-US" sz="3600" dirty="0">
              <a:solidFill>
                <a:schemeClr val="tx1"/>
              </a:solidFill>
            </a:endParaRPr>
          </a:p>
        </p:txBody>
      </p:sp>
      <p:sp>
        <p:nvSpPr>
          <p:cNvPr id="10" name="上カーブ矢印 9"/>
          <p:cNvSpPr/>
          <p:nvPr/>
        </p:nvSpPr>
        <p:spPr>
          <a:xfrm>
            <a:off x="2267744" y="4005064"/>
            <a:ext cx="4248472" cy="1152128"/>
          </a:xfrm>
          <a:prstGeom prst="curvedUpArrow">
            <a:avLst>
              <a:gd name="adj1" fmla="val 25000"/>
              <a:gd name="adj2" fmla="val 86923"/>
              <a:gd name="adj3" fmla="val 25000"/>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爆発 1 10"/>
          <p:cNvSpPr/>
          <p:nvPr/>
        </p:nvSpPr>
        <p:spPr>
          <a:xfrm>
            <a:off x="2699792" y="4293096"/>
            <a:ext cx="3384376" cy="2060848"/>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2.5-4</a:t>
            </a:r>
            <a:r>
              <a:rPr kumimoji="1" lang="ja-JP" altLang="en-US" sz="3600" dirty="0" smtClean="0"/>
              <a:t>倍</a:t>
            </a:r>
            <a:endParaRPr kumimoji="1" lang="ja-JP" altLang="en-US" sz="3600" dirty="0"/>
          </a:p>
        </p:txBody>
      </p:sp>
      <p:sp>
        <p:nvSpPr>
          <p:cNvPr id="12" name="タイトル 3"/>
          <p:cNvSpPr>
            <a:spLocks noGrp="1"/>
          </p:cNvSpPr>
          <p:nvPr>
            <p:ph type="title"/>
          </p:nvPr>
        </p:nvSpPr>
        <p:spPr>
          <a:prstGeom prst="rect">
            <a:avLst/>
          </a:prstGeom>
          <a:solidFill>
            <a:srgbClr val="7A0C1E"/>
          </a:solidFill>
          <a:ln>
            <a:solidFill>
              <a:srgbClr val="7A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ja-JP" altLang="en-US" dirty="0" smtClean="0"/>
              <a:t>導入可能性</a:t>
            </a:r>
            <a:r>
              <a:rPr lang="en-US" altLang="ja-JP" dirty="0" smtClean="0"/>
              <a:t/>
            </a:r>
            <a:br>
              <a:rPr lang="en-US" altLang="ja-JP" dirty="0" smtClean="0"/>
            </a:br>
            <a:r>
              <a:rPr lang="ja-JP" altLang="en-US" dirty="0"/>
              <a:t>①</a:t>
            </a:r>
            <a:r>
              <a:rPr lang="ja-JP" altLang="en-US" dirty="0" smtClean="0"/>
              <a:t>貧困層でもブライダルに資金投資</a:t>
            </a:r>
            <a:endParaRPr kumimoji="1" lang="ja-JP" altLang="en-US" dirty="0"/>
          </a:p>
        </p:txBody>
      </p:sp>
    </p:spTree>
    <p:extLst>
      <p:ext uri="{BB962C8B-B14F-4D97-AF65-F5344CB8AC3E}">
        <p14:creationId xmlns:p14="http://schemas.microsoft.com/office/powerpoint/2010/main" val="352950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077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 name="テキスト ボックス 1"/>
          <p:cNvSpPr txBox="1"/>
          <p:nvPr/>
        </p:nvSpPr>
        <p:spPr>
          <a:xfrm>
            <a:off x="8622886" y="6597650"/>
            <a:ext cx="504056" cy="584775"/>
          </a:xfrm>
          <a:prstGeom prst="rect">
            <a:avLst/>
          </a:prstGeom>
          <a:noFill/>
        </p:spPr>
        <p:txBody>
          <a:bodyPr wrap="square" rtlCol="0">
            <a:spAutoFit/>
          </a:bodyPr>
          <a:lstStyle/>
          <a:p>
            <a:r>
              <a:rPr kumimoji="1" lang="en-US" altLang="ja-JP" sz="1600" dirty="0" smtClean="0">
                <a:solidFill>
                  <a:schemeClr val="bg1">
                    <a:lumMod val="65000"/>
                  </a:schemeClr>
                </a:solidFill>
              </a:rPr>
              <a:t>12</a:t>
            </a:r>
          </a:p>
          <a:p>
            <a:endParaRPr kumimoji="1" lang="ja-JP" altLang="en-US" sz="1600" dirty="0">
              <a:solidFill>
                <a:schemeClr val="bg1">
                  <a:lumMod val="65000"/>
                </a:schemeClr>
              </a:solidFill>
            </a:endParaRPr>
          </a:p>
        </p:txBody>
      </p:sp>
      <p:sp>
        <p:nvSpPr>
          <p:cNvPr id="9" name="テキスト ボックス 8"/>
          <p:cNvSpPr txBox="1"/>
          <p:nvPr/>
        </p:nvSpPr>
        <p:spPr>
          <a:xfrm>
            <a:off x="232946" y="2127423"/>
            <a:ext cx="8394455" cy="1661993"/>
          </a:xfrm>
          <a:prstGeom prst="rect">
            <a:avLst/>
          </a:prstGeom>
          <a:noFill/>
        </p:spPr>
        <p:txBody>
          <a:bodyPr wrap="square" rtlCol="0">
            <a:spAutoFit/>
          </a:bodyPr>
          <a:lstStyle/>
          <a:p>
            <a:r>
              <a:rPr kumimoji="1" lang="ja-JP" altLang="en-US" sz="2800" b="1" dirty="0" smtClean="0"/>
              <a:t>文化・宗教にとらわれず、全国に広めることができる</a:t>
            </a:r>
            <a:r>
              <a:rPr kumimoji="1" lang="en-US" altLang="ja-JP" sz="2800" b="1" dirty="0" smtClean="0"/>
              <a:t>!!</a:t>
            </a:r>
          </a:p>
          <a:p>
            <a:endParaRPr kumimoji="1" lang="en-US" altLang="ja-JP" sz="2000" b="1" dirty="0" smtClean="0"/>
          </a:p>
          <a:p>
            <a:r>
              <a:rPr lang="ja-JP" altLang="en-US" dirty="0"/>
              <a:t>まず</a:t>
            </a:r>
            <a:r>
              <a:rPr lang="ja-JP" altLang="en-US" dirty="0" smtClean="0"/>
              <a:t>は、ローカルな低・中所得者層向けのサロンにネイルシールを導入し、ブライダルで使用することで、認知度を上げていく</a:t>
            </a:r>
            <a:r>
              <a:rPr lang="ja-JP" altLang="en-US" dirty="0"/>
              <a:t>。</a:t>
            </a:r>
            <a:endParaRPr kumimoji="1" lang="en-US" altLang="ja-JP" dirty="0" smtClean="0"/>
          </a:p>
          <a:p>
            <a:endParaRPr kumimoji="1" lang="ja-JP" altLang="en-US" dirty="0"/>
          </a:p>
        </p:txBody>
      </p:sp>
      <p:sp>
        <p:nvSpPr>
          <p:cNvPr id="10" name="正方形/長方形 9"/>
          <p:cNvSpPr/>
          <p:nvPr/>
        </p:nvSpPr>
        <p:spPr>
          <a:xfrm>
            <a:off x="279500" y="900659"/>
            <a:ext cx="2808312" cy="6480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美容業界の強み</a:t>
            </a:r>
            <a:endParaRPr kumimoji="1" lang="ja-JP" altLang="en-US" sz="2400" dirty="0"/>
          </a:p>
        </p:txBody>
      </p:sp>
    </p:spTree>
    <p:extLst>
      <p:ext uri="{BB962C8B-B14F-4D97-AF65-F5344CB8AC3E}">
        <p14:creationId xmlns:p14="http://schemas.microsoft.com/office/powerpoint/2010/main" val="4191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6035" y="1742951"/>
            <a:ext cx="7772400" cy="1470025"/>
          </a:xfrm>
        </p:spPr>
        <p:txBody>
          <a:bodyPr/>
          <a:lstStyle/>
          <a:p>
            <a:r>
              <a:rPr kumimoji="1" lang="ja-JP" altLang="en-US" dirty="0" smtClean="0"/>
              <a:t>稲作仲間プロジェクト</a:t>
            </a:r>
            <a:endParaRPr kumimoji="1" lang="ja-JP" altLang="en-US" dirty="0"/>
          </a:p>
        </p:txBody>
      </p:sp>
      <p:cxnSp>
        <p:nvCxnSpPr>
          <p:cNvPr id="4" name="直線コネクタ 3"/>
          <p:cNvCxnSpPr/>
          <p:nvPr/>
        </p:nvCxnSpPr>
        <p:spPr>
          <a:xfrm>
            <a:off x="251520" y="3212976"/>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7914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スクリーンショット 2013-05-06 13.12.52.png"/>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0" y="0"/>
            <a:ext cx="9132613" cy="6857998"/>
          </a:xfrm>
          <a:prstGeom prst="rect">
            <a:avLst/>
          </a:prstGeom>
        </p:spPr>
      </p:pic>
      <p:pic>
        <p:nvPicPr>
          <p:cNvPr id="2" name="Picture 1" descr="スクリーンショット 2013-05-06 13.12.5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993" y="1183868"/>
            <a:ext cx="6751363" cy="5674131"/>
          </a:xfrm>
          <a:prstGeom prst="rect">
            <a:avLst/>
          </a:prstGeom>
        </p:spPr>
      </p:pic>
      <p:sp>
        <p:nvSpPr>
          <p:cNvPr id="3" name="Rectangle 2"/>
          <p:cNvSpPr/>
          <p:nvPr/>
        </p:nvSpPr>
        <p:spPr>
          <a:xfrm>
            <a:off x="4381500" y="1876388"/>
            <a:ext cx="4762500" cy="2794000"/>
          </a:xfrm>
          <a:prstGeom prst="rect">
            <a:avLst/>
          </a:prstGeom>
          <a:solidFill>
            <a:schemeClr val="tx2">
              <a:lumMod val="40000"/>
              <a:lumOff val="6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2">
                    <a:lumMod val="75000"/>
                  </a:schemeClr>
                </a:solidFill>
              </a:rPr>
              <a:t>ニューヨーク大学</a:t>
            </a:r>
            <a:r>
              <a:rPr lang="en-US" altLang="ja-JP" sz="2400" dirty="0" smtClean="0">
                <a:solidFill>
                  <a:schemeClr val="tx2">
                    <a:lumMod val="75000"/>
                  </a:schemeClr>
                </a:solidFill>
              </a:rPr>
              <a:t/>
            </a:r>
            <a:br>
              <a:rPr lang="en-US" altLang="ja-JP" sz="2400" dirty="0" smtClean="0">
                <a:solidFill>
                  <a:schemeClr val="tx2">
                    <a:lumMod val="75000"/>
                  </a:schemeClr>
                </a:solidFill>
              </a:rPr>
            </a:br>
            <a:r>
              <a:rPr lang="ja-JP" altLang="en-US" sz="2400" dirty="0" smtClean="0">
                <a:solidFill>
                  <a:schemeClr val="tx2">
                    <a:lumMod val="75000"/>
                  </a:schemeClr>
                </a:solidFill>
              </a:rPr>
              <a:t>「</a:t>
            </a:r>
            <a:r>
              <a:rPr lang="ja-JP" altLang="en-US" sz="2400" dirty="0">
                <a:solidFill>
                  <a:schemeClr val="tx2">
                    <a:lumMod val="75000"/>
                  </a:schemeClr>
                </a:solidFill>
              </a:rPr>
              <a:t>人権と国際正義研究センター</a:t>
            </a:r>
            <a:r>
              <a:rPr lang="ja-JP" altLang="en-US" sz="2400" dirty="0" smtClean="0">
                <a:solidFill>
                  <a:schemeClr val="tx2">
                    <a:lumMod val="75000"/>
                  </a:schemeClr>
                </a:solidFill>
              </a:rPr>
              <a:t>」</a:t>
            </a:r>
            <a:r>
              <a:rPr lang="en-US" altLang="ja-JP" sz="2400" dirty="0" smtClean="0">
                <a:solidFill>
                  <a:schemeClr val="tx2">
                    <a:lumMod val="75000"/>
                  </a:schemeClr>
                </a:solidFill>
              </a:rPr>
              <a:t/>
            </a:r>
            <a:br>
              <a:rPr lang="en-US" altLang="ja-JP" sz="2400" dirty="0" smtClean="0">
                <a:solidFill>
                  <a:schemeClr val="tx2">
                    <a:lumMod val="75000"/>
                  </a:schemeClr>
                </a:solidFill>
              </a:rPr>
            </a:br>
            <a:r>
              <a:rPr lang="ja-JP" altLang="en-US" sz="2400" dirty="0" smtClean="0">
                <a:solidFill>
                  <a:schemeClr val="tx2">
                    <a:lumMod val="75000"/>
                  </a:schemeClr>
                </a:solidFill>
              </a:rPr>
              <a:t>２０１１年に、過去１６年間で</a:t>
            </a:r>
            <a:r>
              <a:rPr lang="en-US" altLang="ja-JP" sz="2400" dirty="0" smtClean="0">
                <a:solidFill>
                  <a:schemeClr val="tx2">
                    <a:lumMod val="75000"/>
                  </a:schemeClr>
                </a:solidFill>
              </a:rPr>
              <a:t/>
            </a:r>
            <a:br>
              <a:rPr lang="en-US" altLang="ja-JP" sz="2400" dirty="0" smtClean="0">
                <a:solidFill>
                  <a:schemeClr val="tx2">
                    <a:lumMod val="75000"/>
                  </a:schemeClr>
                </a:solidFill>
              </a:rPr>
            </a:br>
            <a:r>
              <a:rPr lang="ja-JP" altLang="en-US" sz="2400" dirty="0" smtClean="0">
                <a:solidFill>
                  <a:schemeClr val="tx2">
                    <a:lumMod val="75000"/>
                  </a:schemeClr>
                </a:solidFill>
              </a:rPr>
              <a:t>２５万人もの農家が自殺したと発表</a:t>
            </a:r>
            <a:r>
              <a:rPr lang="en-US" altLang="ja-JP" sz="2400" dirty="0" smtClean="0">
                <a:solidFill>
                  <a:schemeClr val="tx2">
                    <a:lumMod val="75000"/>
                  </a:schemeClr>
                </a:solidFill>
              </a:rPr>
              <a:t/>
            </a:r>
            <a:br>
              <a:rPr lang="en-US" altLang="ja-JP" sz="2400" dirty="0" smtClean="0">
                <a:solidFill>
                  <a:schemeClr val="tx2">
                    <a:lumMod val="75000"/>
                  </a:schemeClr>
                </a:solidFill>
              </a:rPr>
            </a:br>
            <a:r>
              <a:rPr lang="en-US" altLang="ja-JP" sz="2400" u="sng" dirty="0" smtClean="0">
                <a:solidFill>
                  <a:schemeClr val="tx2">
                    <a:lumMod val="75000"/>
                  </a:schemeClr>
                </a:solidFill>
              </a:rPr>
              <a:t/>
            </a:r>
            <a:br>
              <a:rPr lang="en-US" altLang="ja-JP" sz="2400" u="sng" dirty="0" smtClean="0">
                <a:solidFill>
                  <a:schemeClr val="tx2">
                    <a:lumMod val="75000"/>
                  </a:schemeClr>
                </a:solidFill>
              </a:rPr>
            </a:br>
            <a:r>
              <a:rPr lang="ja-JP" altLang="en-US" sz="2400" b="1" u="sng" dirty="0" smtClean="0">
                <a:solidFill>
                  <a:srgbClr val="FF0000"/>
                </a:solidFill>
              </a:rPr>
              <a:t>３０分に１人の農家が自殺</a:t>
            </a:r>
            <a:endParaRPr lang="en-US" sz="2400" b="1" u="sng" dirty="0">
              <a:solidFill>
                <a:srgbClr val="FF0000"/>
              </a:solidFill>
            </a:endParaRPr>
          </a:p>
        </p:txBody>
      </p:sp>
      <p:sp>
        <p:nvSpPr>
          <p:cNvPr id="4" name="Title 1"/>
          <p:cNvSpPr>
            <a:spLocks noGrp="1"/>
          </p:cNvSpPr>
          <p:nvPr>
            <p:ph type="ctrTitle"/>
          </p:nvPr>
        </p:nvSpPr>
        <p:spPr>
          <a:xfrm>
            <a:off x="685800" y="2080"/>
            <a:ext cx="7772400" cy="1470025"/>
          </a:xfrm>
        </p:spPr>
        <p:txBody>
          <a:bodyPr>
            <a:normAutofit/>
          </a:bodyPr>
          <a:lstStyle/>
          <a:p>
            <a:r>
              <a:rPr lang="ja-JP" altLang="en-US" sz="4000" dirty="0">
                <a:solidFill>
                  <a:schemeClr val="tx2"/>
                </a:solidFill>
              </a:rPr>
              <a:t>最初</a:t>
            </a:r>
            <a:r>
              <a:rPr lang="ja-JP" altLang="en-US" sz="4000" dirty="0" smtClean="0">
                <a:solidFill>
                  <a:schemeClr val="tx2"/>
                </a:solidFill>
              </a:rPr>
              <a:t>に衝撃を受けたこと</a:t>
            </a:r>
            <a:endParaRPr lang="en-US" sz="4000" dirty="0">
              <a:solidFill>
                <a:schemeClr val="tx2"/>
              </a:solidFill>
            </a:endParaRPr>
          </a:p>
        </p:txBody>
      </p:sp>
    </p:spTree>
    <p:extLst>
      <p:ext uri="{BB962C8B-B14F-4D97-AF65-F5344CB8AC3E}">
        <p14:creationId xmlns:p14="http://schemas.microsoft.com/office/powerpoint/2010/main" val="669917116"/>
      </p:ext>
    </p:extLst>
  </p:cSld>
  <p:clrMapOvr>
    <a:masterClrMapping/>
  </p:clrMapOvr>
  <mc:AlternateContent xmlns:mc="http://schemas.openxmlformats.org/markup-compatibility/2006" xmlns:p14="http://schemas.microsoft.com/office/powerpoint/2010/main">
    <mc:Choice Requires="p14">
      <p:transition spd="slow" p14:dur="2000" advTm="20500"/>
    </mc:Choice>
    <mc:Fallback xmlns="">
      <p:transition xmlns:p14="http://schemas.microsoft.com/office/powerpoint/2010/main" spd="slow" advTm="205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title"/>
          </p:nvPr>
        </p:nvSpPr>
        <p:spPr>
          <a:xfrm>
            <a:off x="0" y="0"/>
            <a:ext cx="6804248" cy="1052736"/>
          </a:xfrm>
        </p:spPr>
        <p:txBody>
          <a:bodyPr>
            <a:normAutofit/>
          </a:bodyPr>
          <a:lstStyle/>
          <a:p>
            <a:r>
              <a:rPr lang="ja-JP" altLang="en-US" sz="4000" b="1" dirty="0">
                <a:solidFill>
                  <a:schemeClr val="tx2"/>
                </a:solidFill>
              </a:rPr>
              <a:t>農家</a:t>
            </a:r>
            <a:r>
              <a:rPr lang="ja-JP" altLang="en-US" sz="4000" b="1" dirty="0" smtClean="0">
                <a:solidFill>
                  <a:schemeClr val="tx2"/>
                </a:solidFill>
              </a:rPr>
              <a:t>の収入を上げるには？</a:t>
            </a:r>
            <a:endParaRPr lang="ja-JP" altLang="en-US" sz="4000" b="1" dirty="0">
              <a:solidFill>
                <a:schemeClr val="tx2"/>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133949706"/>
              </p:ext>
            </p:extLst>
          </p:nvPr>
        </p:nvGraphicFramePr>
        <p:xfrm>
          <a:off x="0" y="1103594"/>
          <a:ext cx="9036496" cy="5527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テキスト ボックス 4"/>
          <p:cNvSpPr txBox="1"/>
          <p:nvPr/>
        </p:nvSpPr>
        <p:spPr>
          <a:xfrm>
            <a:off x="3484178" y="3362199"/>
            <a:ext cx="5060731" cy="2954655"/>
          </a:xfrm>
          <a:prstGeom prst="rect">
            <a:avLst/>
          </a:prstGeom>
          <a:noFill/>
        </p:spPr>
        <p:txBody>
          <a:bodyPr wrap="square" rtlCol="0">
            <a:spAutoFit/>
          </a:bodyPr>
          <a:lstStyle/>
          <a:p>
            <a:pPr lvl="0"/>
            <a:r>
              <a:rPr kumimoji="1" lang="en-US" altLang="ja-JP" sz="2400" b="1" dirty="0" smtClean="0">
                <a:solidFill>
                  <a:schemeClr val="tx2"/>
                </a:solidFill>
              </a:rPr>
              <a:t>【</a:t>
            </a:r>
            <a:r>
              <a:rPr kumimoji="1" lang="ja-JP" altLang="en-US" sz="2400" b="1" dirty="0" smtClean="0">
                <a:solidFill>
                  <a:schemeClr val="tx2"/>
                </a:solidFill>
              </a:rPr>
              <a:t>コスト</a:t>
            </a:r>
            <a:r>
              <a:rPr kumimoji="1" lang="en-US" altLang="ja-JP" sz="2400" b="1" dirty="0" smtClean="0">
                <a:solidFill>
                  <a:schemeClr val="tx2"/>
                </a:solidFill>
              </a:rPr>
              <a:t>】</a:t>
            </a:r>
            <a:endParaRPr kumimoji="1" lang="ja-JP" altLang="en-US" sz="2400" b="1" dirty="0">
              <a:solidFill>
                <a:schemeClr val="tx2"/>
              </a:solidFill>
            </a:endParaRPr>
          </a:p>
          <a:p>
            <a:pPr lvl="0"/>
            <a:r>
              <a:rPr kumimoji="1" lang="ja-JP" altLang="en-US" sz="2400" b="1" dirty="0" smtClean="0">
                <a:solidFill>
                  <a:schemeClr val="tx2"/>
                </a:solidFill>
              </a:rPr>
              <a:t>・多く</a:t>
            </a:r>
            <a:r>
              <a:rPr kumimoji="1" lang="ja-JP" altLang="en-US" sz="2400" b="1" dirty="0">
                <a:solidFill>
                  <a:schemeClr val="tx2"/>
                </a:solidFill>
              </a:rPr>
              <a:t>の労働力・作業時間が必要</a:t>
            </a:r>
          </a:p>
          <a:p>
            <a:pPr lvl="0"/>
            <a:r>
              <a:rPr kumimoji="1" lang="ja-JP" altLang="en-US" sz="2400" b="1" dirty="0" smtClean="0">
                <a:solidFill>
                  <a:schemeClr val="tx2"/>
                </a:solidFill>
              </a:rPr>
              <a:t>・畜力</a:t>
            </a:r>
            <a:r>
              <a:rPr kumimoji="1" lang="ja-JP" altLang="en-US" sz="2400" b="1" dirty="0">
                <a:solidFill>
                  <a:schemeClr val="tx2"/>
                </a:solidFill>
              </a:rPr>
              <a:t>にも依存、維持コストがかかる</a:t>
            </a:r>
          </a:p>
          <a:p>
            <a:pPr lvl="0"/>
            <a:r>
              <a:rPr kumimoji="1" lang="ja-JP" altLang="en-US" sz="2400" b="1" dirty="0" smtClean="0">
                <a:solidFill>
                  <a:schemeClr val="tx2"/>
                </a:solidFill>
              </a:rPr>
              <a:t>・高額</a:t>
            </a:r>
            <a:r>
              <a:rPr kumimoji="1" lang="ja-JP" altLang="en-US" sz="2400" b="1" dirty="0">
                <a:solidFill>
                  <a:schemeClr val="tx2"/>
                </a:solidFill>
              </a:rPr>
              <a:t>な農機</a:t>
            </a:r>
            <a:r>
              <a:rPr kumimoji="1" lang="ja-JP" altLang="en-US" sz="2400" b="1" dirty="0" smtClean="0">
                <a:solidFill>
                  <a:schemeClr val="tx2"/>
                </a:solidFill>
              </a:rPr>
              <a:t>レンタル費</a:t>
            </a:r>
            <a:endParaRPr kumimoji="1" lang="en-US" altLang="ja-JP" sz="2400" b="1" dirty="0" smtClean="0">
              <a:solidFill>
                <a:schemeClr val="tx2"/>
              </a:solidFill>
            </a:endParaRPr>
          </a:p>
          <a:p>
            <a:pPr lvl="0"/>
            <a:r>
              <a:rPr kumimoji="1" lang="en-US" altLang="ja-JP" sz="2400" b="1" dirty="0" smtClean="0">
                <a:solidFill>
                  <a:schemeClr val="tx2"/>
                </a:solidFill>
              </a:rPr>
              <a:t>【</a:t>
            </a:r>
            <a:r>
              <a:rPr kumimoji="1" lang="ja-JP" altLang="en-US" sz="2400" b="1" dirty="0" smtClean="0">
                <a:solidFill>
                  <a:schemeClr val="tx2"/>
                </a:solidFill>
              </a:rPr>
              <a:t>売　値</a:t>
            </a:r>
            <a:r>
              <a:rPr kumimoji="1" lang="en-US" altLang="ja-JP" sz="2400" b="1" dirty="0" smtClean="0">
                <a:solidFill>
                  <a:schemeClr val="tx2"/>
                </a:solidFill>
              </a:rPr>
              <a:t>】</a:t>
            </a:r>
            <a:endParaRPr kumimoji="1" lang="en-US" altLang="ja-JP" sz="2400" b="1" dirty="0">
              <a:solidFill>
                <a:schemeClr val="tx2"/>
              </a:solidFill>
            </a:endParaRPr>
          </a:p>
          <a:p>
            <a:pPr lvl="0"/>
            <a:r>
              <a:rPr kumimoji="1" lang="ja-JP" altLang="en-US" sz="2400" b="1" dirty="0" smtClean="0">
                <a:solidFill>
                  <a:schemeClr val="tx2"/>
                </a:solidFill>
              </a:rPr>
              <a:t>・仲介</a:t>
            </a:r>
            <a:r>
              <a:rPr kumimoji="1" lang="ja-JP" altLang="en-US" sz="2400" b="1" dirty="0">
                <a:solidFill>
                  <a:schemeClr val="tx2"/>
                </a:solidFill>
              </a:rPr>
              <a:t>業者による搾取</a:t>
            </a:r>
          </a:p>
          <a:p>
            <a:pPr lvl="0"/>
            <a:r>
              <a:rPr kumimoji="1" lang="ja-JP" altLang="en-US" sz="2400" b="1" dirty="0" smtClean="0">
                <a:solidFill>
                  <a:schemeClr val="tx2"/>
                </a:solidFill>
              </a:rPr>
              <a:t>・朝市など</a:t>
            </a:r>
            <a:r>
              <a:rPr kumimoji="1" lang="ja-JP" altLang="en-US" sz="2400" b="1" dirty="0">
                <a:solidFill>
                  <a:schemeClr val="tx2"/>
                </a:solidFill>
              </a:rPr>
              <a:t>での</a:t>
            </a:r>
            <a:r>
              <a:rPr kumimoji="1" lang="ja-JP" altLang="en-US" sz="2400" b="1" dirty="0" smtClean="0">
                <a:solidFill>
                  <a:schemeClr val="tx2"/>
                </a:solidFill>
              </a:rPr>
              <a:t>直接</a:t>
            </a:r>
            <a:r>
              <a:rPr kumimoji="1" lang="ja-JP" altLang="en-US" sz="2400" b="1" dirty="0">
                <a:solidFill>
                  <a:schemeClr val="tx2"/>
                </a:solidFill>
              </a:rPr>
              <a:t>販売は</a:t>
            </a:r>
            <a:r>
              <a:rPr kumimoji="1" lang="ja-JP" altLang="en-US" sz="2400" b="1" dirty="0" smtClean="0">
                <a:solidFill>
                  <a:schemeClr val="tx2"/>
                </a:solidFill>
              </a:rPr>
              <a:t>コスト</a:t>
            </a:r>
            <a:r>
              <a:rPr kumimoji="1" lang="ja-JP" altLang="en-US" sz="2400" b="1" dirty="0">
                <a:solidFill>
                  <a:schemeClr val="tx2"/>
                </a:solidFill>
              </a:rPr>
              <a:t>大</a:t>
            </a:r>
          </a:p>
          <a:p>
            <a:endParaRPr kumimoji="1" lang="ja-JP" altLang="en-US" dirty="0"/>
          </a:p>
        </p:txBody>
      </p:sp>
      <p:sp>
        <p:nvSpPr>
          <p:cNvPr id="17" name="乗算記号 16"/>
          <p:cNvSpPr/>
          <p:nvPr/>
        </p:nvSpPr>
        <p:spPr>
          <a:xfrm>
            <a:off x="1135116" y="2356945"/>
            <a:ext cx="1040525" cy="1072055"/>
          </a:xfrm>
          <a:prstGeom prst="mathMultiply">
            <a:avLst>
              <a:gd name="adj1" fmla="val 98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6859633"/>
      </p:ext>
    </p:extLst>
  </p:cSld>
  <p:clrMapOvr>
    <a:masterClrMapping/>
  </p:clrMapOvr>
  <mc:AlternateContent xmlns:mc="http://schemas.openxmlformats.org/markup-compatibility/2006" xmlns:p14="http://schemas.microsoft.com/office/powerpoint/2010/main">
    <mc:Choice Requires="p14">
      <p:transition spd="slow" p14:dur="2000" advTm="74167"/>
    </mc:Choice>
    <mc:Fallback xmlns="">
      <p:transition xmlns:p14="http://schemas.microsoft.com/office/powerpoint/2010/main" spd="slow" advTm="7416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t="13316" b="13316"/>
          <a:stretch>
            <a:fillRect/>
          </a:stretch>
        </p:blipFill>
        <p:spPr>
          <a:xfrm>
            <a:off x="0" y="10155"/>
            <a:ext cx="9144000" cy="6858000"/>
          </a:xfrm>
        </p:spPr>
      </p:pic>
      <p:sp>
        <p:nvSpPr>
          <p:cNvPr id="2" name="Title 1"/>
          <p:cNvSpPr>
            <a:spLocks noGrp="1"/>
          </p:cNvSpPr>
          <p:nvPr>
            <p:ph type="title"/>
          </p:nvPr>
        </p:nvSpPr>
        <p:spPr>
          <a:xfrm>
            <a:off x="3811313" y="928255"/>
            <a:ext cx="5224393" cy="1924329"/>
          </a:xfrm>
        </p:spPr>
        <p:txBody>
          <a:bodyPr>
            <a:noAutofit/>
          </a:bodyPr>
          <a:lstStyle/>
          <a:p>
            <a:r>
              <a:rPr lang="ja-JP" altLang="en-US" b="1" dirty="0" smtClean="0">
                <a:solidFill>
                  <a:schemeClr val="bg1"/>
                </a:solidFill>
                <a:effectLst>
                  <a:outerShdw blurRad="50800" dist="38100" dir="13500000" algn="br" rotWithShape="0">
                    <a:prstClr val="black">
                      <a:alpha val="40000"/>
                    </a:prstClr>
                  </a:outerShdw>
                </a:effectLst>
              </a:rPr>
              <a:t>同じ土地でも</a:t>
            </a:r>
            <a:r>
              <a:rPr lang="en-US" altLang="ja-JP" b="1" dirty="0" smtClean="0">
                <a:solidFill>
                  <a:schemeClr val="bg1"/>
                </a:solidFill>
                <a:effectLst>
                  <a:outerShdw blurRad="50800" dist="38100" dir="13500000" algn="br" rotWithShape="0">
                    <a:prstClr val="black">
                      <a:alpha val="40000"/>
                    </a:prstClr>
                  </a:outerShdw>
                </a:effectLst>
              </a:rPr>
              <a:t/>
            </a:r>
            <a:br>
              <a:rPr lang="en-US" altLang="ja-JP" b="1" dirty="0" smtClean="0">
                <a:solidFill>
                  <a:schemeClr val="bg1"/>
                </a:solidFill>
                <a:effectLst>
                  <a:outerShdw blurRad="50800" dist="38100" dir="13500000" algn="br" rotWithShape="0">
                    <a:prstClr val="black">
                      <a:alpha val="40000"/>
                    </a:prstClr>
                  </a:outerShdw>
                </a:effectLst>
              </a:rPr>
            </a:br>
            <a:r>
              <a:rPr lang="ja-JP" altLang="en-US" b="1" dirty="0" smtClean="0">
                <a:solidFill>
                  <a:schemeClr val="bg1"/>
                </a:solidFill>
                <a:effectLst>
                  <a:outerShdw blurRad="50800" dist="38100" dir="13500000" algn="br" rotWithShape="0">
                    <a:prstClr val="black">
                      <a:alpha val="40000"/>
                    </a:prstClr>
                  </a:outerShdw>
                </a:effectLst>
              </a:rPr>
              <a:t>約</a:t>
            </a:r>
            <a:r>
              <a:rPr lang="ja-JP" altLang="en-US" b="1" dirty="0" smtClean="0">
                <a:solidFill>
                  <a:schemeClr val="accent3">
                    <a:lumMod val="60000"/>
                    <a:lumOff val="40000"/>
                  </a:schemeClr>
                </a:solidFill>
                <a:effectLst>
                  <a:outerShdw blurRad="50800" dist="38100" dir="13500000" algn="br" rotWithShape="0">
                    <a:prstClr val="black">
                      <a:alpha val="40000"/>
                    </a:prstClr>
                  </a:outerShdw>
                </a:effectLst>
              </a:rPr>
              <a:t>２０</a:t>
            </a:r>
            <a:r>
              <a:rPr lang="ja-JP" altLang="en-US" b="1" dirty="0" smtClean="0">
                <a:solidFill>
                  <a:schemeClr val="bg1"/>
                </a:solidFill>
                <a:effectLst>
                  <a:outerShdw blurRad="50800" dist="38100" dir="13500000" algn="br" rotWithShape="0">
                    <a:prstClr val="black">
                      <a:alpha val="40000"/>
                    </a:prstClr>
                  </a:outerShdw>
                </a:effectLst>
              </a:rPr>
              <a:t>％収益増加</a:t>
            </a:r>
            <a:endParaRPr lang="en-US" b="1" dirty="0">
              <a:solidFill>
                <a:schemeClr val="bg1"/>
              </a:solidFill>
              <a:effectLst>
                <a:outerShdw blurRad="50800" dist="38100" dir="13500000" algn="br" rotWithShape="0">
                  <a:prstClr val="black">
                    <a:alpha val="40000"/>
                  </a:prstClr>
                </a:outerShdw>
              </a:effectLst>
            </a:endParaRPr>
          </a:p>
        </p:txBody>
      </p:sp>
      <p:sp>
        <p:nvSpPr>
          <p:cNvPr id="12" name="Title 1"/>
          <p:cNvSpPr txBox="1">
            <a:spLocks/>
          </p:cNvSpPr>
          <p:nvPr/>
        </p:nvSpPr>
        <p:spPr>
          <a:xfrm>
            <a:off x="268014" y="128205"/>
            <a:ext cx="8190186" cy="1030852"/>
          </a:xfrm>
          <a:prstGeom prst="rect">
            <a:avLst/>
          </a:prstGeom>
          <a:noFill/>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ja-JP" altLang="en-US" dirty="0" smtClean="0">
                <a:solidFill>
                  <a:schemeClr val="bg1"/>
                </a:solidFill>
              </a:rPr>
              <a:t>生産性向上のために、</a:t>
            </a:r>
            <a:r>
              <a:rPr lang="ja-JP" altLang="en-US" dirty="0" smtClean="0">
                <a:solidFill>
                  <a:schemeClr val="accent3">
                    <a:lumMod val="60000"/>
                    <a:lumOff val="40000"/>
                  </a:schemeClr>
                </a:solidFill>
              </a:rPr>
              <a:t>田植え機</a:t>
            </a:r>
            <a:r>
              <a:rPr lang="ja-JP" altLang="en-US" dirty="0" smtClean="0">
                <a:solidFill>
                  <a:schemeClr val="bg1"/>
                </a:solidFill>
              </a:rPr>
              <a:t>に着目。</a:t>
            </a:r>
            <a:endParaRPr lang="en-US" dirty="0">
              <a:solidFill>
                <a:schemeClr val="bg1"/>
              </a:solidFill>
            </a:endParaRPr>
          </a:p>
        </p:txBody>
      </p:sp>
      <p:sp>
        <p:nvSpPr>
          <p:cNvPr id="14" name="コンテンツ プレースホルダー 2"/>
          <p:cNvSpPr txBox="1">
            <a:spLocks/>
          </p:cNvSpPr>
          <p:nvPr/>
        </p:nvSpPr>
        <p:spPr>
          <a:xfrm>
            <a:off x="4364876" y="2510546"/>
            <a:ext cx="4670830" cy="684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b="1" u="sng" dirty="0" smtClean="0">
                <a:solidFill>
                  <a:prstClr val="white"/>
                </a:solidFill>
                <a:latin typeface="+mj-ea"/>
                <a:ea typeface="+mj-ea"/>
              </a:rPr>
              <a:t>11,120Rs(</a:t>
            </a:r>
            <a:r>
              <a:rPr lang="ja-JP" altLang="en-US" b="1" u="sng" dirty="0" smtClean="0">
                <a:solidFill>
                  <a:prstClr val="white"/>
                </a:solidFill>
                <a:latin typeface="+mj-ea"/>
                <a:ea typeface="+mj-ea"/>
              </a:rPr>
              <a:t>約</a:t>
            </a:r>
            <a:r>
              <a:rPr lang="en-US" altLang="ja-JP" b="1" u="sng" dirty="0" smtClean="0">
                <a:solidFill>
                  <a:prstClr val="white"/>
                </a:solidFill>
                <a:latin typeface="+mj-ea"/>
                <a:ea typeface="+mj-ea"/>
              </a:rPr>
              <a:t>20,000</a:t>
            </a:r>
            <a:r>
              <a:rPr lang="ja-JP" altLang="en-US" b="1" u="sng" dirty="0" smtClean="0">
                <a:solidFill>
                  <a:prstClr val="white"/>
                </a:solidFill>
                <a:latin typeface="+mj-ea"/>
                <a:ea typeface="+mj-ea"/>
              </a:rPr>
              <a:t>円</a:t>
            </a:r>
            <a:r>
              <a:rPr lang="en-US" altLang="ja-JP" b="1" u="sng" dirty="0" smtClean="0">
                <a:solidFill>
                  <a:prstClr val="white"/>
                </a:solidFill>
                <a:latin typeface="+mj-ea"/>
                <a:ea typeface="+mj-ea"/>
              </a:rPr>
              <a:t>)UP</a:t>
            </a:r>
          </a:p>
        </p:txBody>
      </p:sp>
      <p:sp>
        <p:nvSpPr>
          <p:cNvPr id="16" name="四角形吹き出し 15"/>
          <p:cNvSpPr/>
          <p:nvPr/>
        </p:nvSpPr>
        <p:spPr>
          <a:xfrm>
            <a:off x="3811313" y="3876815"/>
            <a:ext cx="5028670" cy="2443655"/>
          </a:xfrm>
          <a:prstGeom prst="wedgeRectCallout">
            <a:avLst>
              <a:gd name="adj1" fmla="val 5215"/>
              <a:gd name="adj2" fmla="val -78466"/>
            </a:avLst>
          </a:prstGeom>
          <a:solidFill>
            <a:schemeClr val="accent1">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white"/>
                </a:solidFill>
              </a:rPr>
              <a:t>・停電時用のバッテリー（</a:t>
            </a:r>
            <a:r>
              <a:rPr lang="en-US" altLang="ja-JP" sz="2400" b="1" dirty="0">
                <a:solidFill>
                  <a:prstClr val="white"/>
                </a:solidFill>
              </a:rPr>
              <a:t>11000Rs</a:t>
            </a:r>
            <a:r>
              <a:rPr lang="ja-JP" altLang="en-US" sz="2400" b="1" dirty="0">
                <a:solidFill>
                  <a:prstClr val="white"/>
                </a:solidFill>
              </a:rPr>
              <a:t>）</a:t>
            </a:r>
            <a:endParaRPr lang="en-US" altLang="ja-JP" sz="2400" b="1" dirty="0">
              <a:solidFill>
                <a:prstClr val="white"/>
              </a:solidFill>
            </a:endParaRPr>
          </a:p>
          <a:p>
            <a:r>
              <a:rPr lang="ja-JP" altLang="en-US" sz="2400" b="1" dirty="0">
                <a:solidFill>
                  <a:prstClr val="white"/>
                </a:solidFill>
              </a:rPr>
              <a:t>・貧困家庭の</a:t>
            </a:r>
            <a:r>
              <a:rPr lang="en-US" altLang="ja-JP" sz="2400" b="1" dirty="0">
                <a:solidFill>
                  <a:schemeClr val="accent3">
                    <a:lumMod val="60000"/>
                    <a:lumOff val="40000"/>
                  </a:schemeClr>
                </a:solidFill>
              </a:rPr>
              <a:t>7</a:t>
            </a:r>
            <a:r>
              <a:rPr lang="ja-JP" altLang="en-US" sz="2400" b="1" dirty="0">
                <a:solidFill>
                  <a:schemeClr val="accent3">
                    <a:lumMod val="60000"/>
                    <a:lumOff val="40000"/>
                  </a:schemeClr>
                </a:solidFill>
              </a:rPr>
              <a:t>年と半年分の電気</a:t>
            </a:r>
            <a:r>
              <a:rPr lang="ja-JP" altLang="en-US" sz="2400" b="1" dirty="0" smtClean="0">
                <a:solidFill>
                  <a:schemeClr val="accent3">
                    <a:lumMod val="60000"/>
                    <a:lumOff val="40000"/>
                  </a:schemeClr>
                </a:solidFill>
              </a:rPr>
              <a:t>料金</a:t>
            </a:r>
            <a:endParaRPr lang="en-US" altLang="ja-JP" sz="2400" b="1" dirty="0" smtClean="0">
              <a:solidFill>
                <a:schemeClr val="accent3">
                  <a:lumMod val="60000"/>
                  <a:lumOff val="40000"/>
                </a:schemeClr>
              </a:solidFill>
            </a:endParaRPr>
          </a:p>
          <a:p>
            <a:r>
              <a:rPr lang="ja-JP" altLang="en-US" sz="2400" b="1" dirty="0" smtClean="0">
                <a:solidFill>
                  <a:prstClr val="white"/>
                </a:solidFill>
              </a:rPr>
              <a:t>　（</a:t>
            </a:r>
            <a:r>
              <a:rPr lang="en-US" altLang="ja-JP" sz="2400" b="1" dirty="0">
                <a:solidFill>
                  <a:prstClr val="white"/>
                </a:solidFill>
              </a:rPr>
              <a:t>2</a:t>
            </a:r>
            <a:r>
              <a:rPr lang="ja-JP" altLang="en-US" sz="2400" b="1" dirty="0">
                <a:solidFill>
                  <a:prstClr val="white"/>
                </a:solidFill>
              </a:rPr>
              <a:t>カ月で</a:t>
            </a:r>
            <a:r>
              <a:rPr lang="en-US" altLang="ja-JP" sz="2400" b="1" dirty="0">
                <a:solidFill>
                  <a:prstClr val="white"/>
                </a:solidFill>
              </a:rPr>
              <a:t>120Rs</a:t>
            </a:r>
            <a:r>
              <a:rPr lang="ja-JP" altLang="en-US" sz="2400" b="1" dirty="0">
                <a:solidFill>
                  <a:prstClr val="white"/>
                </a:solidFill>
              </a:rPr>
              <a:t>）</a:t>
            </a:r>
            <a:endParaRPr lang="en-US" altLang="ja-JP" sz="2400" b="1" dirty="0">
              <a:solidFill>
                <a:prstClr val="white"/>
              </a:solidFill>
            </a:endParaRPr>
          </a:p>
          <a:p>
            <a:r>
              <a:rPr lang="ja-JP" altLang="en-US" sz="2400" b="1" dirty="0">
                <a:solidFill>
                  <a:prstClr val="white"/>
                </a:solidFill>
              </a:rPr>
              <a:t>・家族で映画館に</a:t>
            </a:r>
            <a:r>
              <a:rPr lang="en-US" altLang="ja-JP" sz="2400" b="1" dirty="0">
                <a:solidFill>
                  <a:prstClr val="white"/>
                </a:solidFill>
              </a:rPr>
              <a:t>18</a:t>
            </a:r>
            <a:r>
              <a:rPr lang="ja-JP" altLang="en-US" sz="2400" b="1" dirty="0">
                <a:solidFill>
                  <a:prstClr val="white"/>
                </a:solidFill>
              </a:rPr>
              <a:t>回行ける</a:t>
            </a:r>
            <a:r>
              <a:rPr lang="en-US" altLang="ja-JP" sz="2400" b="1" dirty="0">
                <a:solidFill>
                  <a:prstClr val="white"/>
                </a:solidFill>
              </a:rPr>
              <a:t>(</a:t>
            </a:r>
            <a:r>
              <a:rPr lang="ja-JP" altLang="en-US" sz="2400" b="1" dirty="0" smtClean="0">
                <a:solidFill>
                  <a:prstClr val="white"/>
                </a:solidFill>
              </a:rPr>
              <a:t>平均家</a:t>
            </a:r>
            <a:endParaRPr lang="en-US" altLang="ja-JP" sz="2400" b="1" dirty="0" smtClean="0">
              <a:solidFill>
                <a:prstClr val="white"/>
              </a:solidFill>
            </a:endParaRPr>
          </a:p>
          <a:p>
            <a:r>
              <a:rPr lang="ja-JP" altLang="en-US" sz="2400" b="1" dirty="0">
                <a:solidFill>
                  <a:prstClr val="white"/>
                </a:solidFill>
              </a:rPr>
              <a:t>　</a:t>
            </a:r>
            <a:r>
              <a:rPr lang="ja-JP" altLang="en-US" sz="2400" b="1" dirty="0" smtClean="0">
                <a:solidFill>
                  <a:prstClr val="white"/>
                </a:solidFill>
              </a:rPr>
              <a:t>族</a:t>
            </a:r>
            <a:r>
              <a:rPr lang="ja-JP" altLang="en-US" sz="2400" b="1" dirty="0">
                <a:solidFill>
                  <a:prstClr val="white"/>
                </a:solidFill>
              </a:rPr>
              <a:t>構成人数</a:t>
            </a:r>
            <a:r>
              <a:rPr lang="en-US" altLang="ja-JP" sz="2400" b="1" dirty="0">
                <a:solidFill>
                  <a:prstClr val="white"/>
                </a:solidFill>
              </a:rPr>
              <a:t>4.9</a:t>
            </a:r>
            <a:r>
              <a:rPr lang="ja-JP" altLang="en-US" sz="2400" b="1" dirty="0">
                <a:solidFill>
                  <a:prstClr val="white"/>
                </a:solidFill>
              </a:rPr>
              <a:t>人</a:t>
            </a:r>
            <a:r>
              <a:rPr lang="en-US" altLang="ja-JP" sz="2400" b="1" dirty="0">
                <a:solidFill>
                  <a:prstClr val="white"/>
                </a:solidFill>
              </a:rPr>
              <a:t>×</a:t>
            </a:r>
            <a:r>
              <a:rPr lang="ja-JP" altLang="en-US" sz="2400" b="1" dirty="0">
                <a:solidFill>
                  <a:prstClr val="white"/>
                </a:solidFill>
              </a:rPr>
              <a:t>映画料金</a:t>
            </a:r>
            <a:r>
              <a:rPr lang="en-US" altLang="ja-JP" sz="2400" b="1" dirty="0">
                <a:solidFill>
                  <a:prstClr val="white"/>
                </a:solidFill>
              </a:rPr>
              <a:t>120Rs)</a:t>
            </a:r>
          </a:p>
          <a:p>
            <a:r>
              <a:rPr lang="ja-JP" altLang="en-US" sz="2400" b="1" dirty="0" smtClean="0">
                <a:solidFill>
                  <a:prstClr val="white"/>
                </a:solidFill>
              </a:rPr>
              <a:t>　</a:t>
            </a:r>
            <a:r>
              <a:rPr lang="en-US" altLang="ja-JP" sz="2400" b="1" dirty="0" smtClean="0">
                <a:solidFill>
                  <a:prstClr val="white"/>
                </a:solidFill>
              </a:rPr>
              <a:t>…</a:t>
            </a:r>
            <a:r>
              <a:rPr lang="en-US" altLang="ja-JP" sz="2400" b="1" dirty="0" err="1" smtClean="0">
                <a:solidFill>
                  <a:prstClr val="white"/>
                </a:solidFill>
              </a:rPr>
              <a:t>etc</a:t>
            </a:r>
            <a:endParaRPr lang="en-US" altLang="ja-JP" sz="2400" b="1" dirty="0">
              <a:solidFill>
                <a:prstClr val="white"/>
              </a:solidFill>
            </a:endParaRPr>
          </a:p>
        </p:txBody>
      </p:sp>
      <p:sp>
        <p:nvSpPr>
          <p:cNvPr id="17" name="テキスト ボックス 16"/>
          <p:cNvSpPr txBox="1"/>
          <p:nvPr/>
        </p:nvSpPr>
        <p:spPr>
          <a:xfrm>
            <a:off x="268014" y="5510048"/>
            <a:ext cx="3310758" cy="1200329"/>
          </a:xfrm>
          <a:prstGeom prst="rect">
            <a:avLst/>
          </a:prstGeom>
          <a:noFill/>
        </p:spPr>
        <p:txBody>
          <a:bodyPr wrap="square" rtlCol="0">
            <a:spAutoFit/>
          </a:bodyPr>
          <a:lstStyle/>
          <a:p>
            <a:r>
              <a:rPr kumimoji="1" lang="ja-JP" altLang="en-US" dirty="0" smtClean="0">
                <a:solidFill>
                  <a:schemeClr val="bg1"/>
                </a:solidFill>
              </a:rPr>
              <a:t>東洋経済オンライン</a:t>
            </a:r>
            <a:r>
              <a:rPr kumimoji="1" lang="en-US" altLang="ja-JP" dirty="0" smtClean="0">
                <a:solidFill>
                  <a:schemeClr val="bg1"/>
                </a:solidFill>
              </a:rPr>
              <a:t>2012</a:t>
            </a:r>
            <a:r>
              <a:rPr kumimoji="1" lang="ja-JP" altLang="en-US" dirty="0" smtClean="0">
                <a:solidFill>
                  <a:schemeClr val="bg1"/>
                </a:solidFill>
              </a:rPr>
              <a:t>年</a:t>
            </a:r>
            <a:r>
              <a:rPr kumimoji="1" lang="en-US" altLang="ja-JP" dirty="0" smtClean="0">
                <a:solidFill>
                  <a:schemeClr val="bg1"/>
                </a:solidFill>
              </a:rPr>
              <a:t>3</a:t>
            </a:r>
            <a:r>
              <a:rPr kumimoji="1" lang="ja-JP" altLang="en-US" dirty="0" smtClean="0">
                <a:solidFill>
                  <a:schemeClr val="bg1"/>
                </a:solidFill>
              </a:rPr>
              <a:t>月「</a:t>
            </a:r>
            <a:r>
              <a:rPr lang="ja-JP" altLang="en-US" dirty="0">
                <a:solidFill>
                  <a:schemeClr val="bg1"/>
                </a:solidFill>
              </a:rPr>
              <a:t>最大市場インド攻略へ苦闘する農機の</a:t>
            </a:r>
            <a:r>
              <a:rPr lang="ja-JP" altLang="en-US" dirty="0" smtClean="0">
                <a:solidFill>
                  <a:schemeClr val="bg1"/>
                </a:solidFill>
              </a:rPr>
              <a:t>クボタ</a:t>
            </a:r>
            <a:r>
              <a:rPr kumimoji="1" lang="ja-JP" altLang="en-US" dirty="0" smtClean="0">
                <a:solidFill>
                  <a:schemeClr val="bg1"/>
                </a:solidFill>
              </a:rPr>
              <a:t>」と、</a:t>
            </a:r>
            <a:r>
              <a:rPr kumimoji="1" lang="en-US" altLang="ja-JP" dirty="0" smtClean="0">
                <a:solidFill>
                  <a:schemeClr val="bg1"/>
                </a:solidFill>
              </a:rPr>
              <a:t>2013</a:t>
            </a:r>
            <a:r>
              <a:rPr kumimoji="1" lang="ja-JP" altLang="en-US" dirty="0" smtClean="0">
                <a:solidFill>
                  <a:schemeClr val="bg1"/>
                </a:solidFill>
              </a:rPr>
              <a:t>年</a:t>
            </a:r>
            <a:r>
              <a:rPr kumimoji="1" lang="en-US" altLang="ja-JP" dirty="0" smtClean="0">
                <a:solidFill>
                  <a:schemeClr val="bg1"/>
                </a:solidFill>
              </a:rPr>
              <a:t>4</a:t>
            </a:r>
            <a:r>
              <a:rPr kumimoji="1" lang="ja-JP" altLang="en-US" dirty="0" smtClean="0">
                <a:solidFill>
                  <a:schemeClr val="bg1"/>
                </a:solidFill>
              </a:rPr>
              <a:t>月実施の渡航調査より。</a:t>
            </a:r>
            <a:endParaRPr kumimoji="1" lang="ja-JP" altLang="en-US" dirty="0">
              <a:solidFill>
                <a:schemeClr val="bg1"/>
              </a:solidFill>
            </a:endParaRPr>
          </a:p>
        </p:txBody>
      </p:sp>
      <p:sp>
        <p:nvSpPr>
          <p:cNvPr id="18" name="テキスト ボックス 17"/>
          <p:cNvSpPr txBox="1"/>
          <p:nvPr/>
        </p:nvSpPr>
        <p:spPr>
          <a:xfrm>
            <a:off x="268014" y="1159057"/>
            <a:ext cx="3310758" cy="2800767"/>
          </a:xfrm>
          <a:prstGeom prst="rect">
            <a:avLst/>
          </a:prstGeom>
          <a:noFill/>
        </p:spPr>
        <p:txBody>
          <a:bodyPr wrap="square" rtlCol="0">
            <a:spAutoFit/>
          </a:bodyPr>
          <a:lstStyle/>
          <a:p>
            <a:r>
              <a:rPr lang="ja-JP" altLang="en-US" sz="2800" b="1" dirty="0" smtClean="0">
                <a:solidFill>
                  <a:schemeClr val="bg1"/>
                </a:solidFill>
              </a:rPr>
              <a:t>田植え機導入が収量増に繋がる理由</a:t>
            </a:r>
            <a:endParaRPr lang="en-US" altLang="ja-JP" sz="2800" b="1" dirty="0" smtClean="0">
              <a:solidFill>
                <a:schemeClr val="bg1"/>
              </a:solidFill>
            </a:endParaRPr>
          </a:p>
          <a:p>
            <a:r>
              <a:rPr lang="ja-JP" altLang="en-US" sz="2400" b="1" dirty="0" smtClean="0">
                <a:solidFill>
                  <a:schemeClr val="bg1"/>
                </a:solidFill>
              </a:rPr>
              <a:t>・きちんと</a:t>
            </a:r>
            <a:r>
              <a:rPr lang="ja-JP" altLang="en-US" sz="2400" b="1" dirty="0">
                <a:solidFill>
                  <a:schemeClr val="bg1"/>
                </a:solidFill>
              </a:rPr>
              <a:t>整列して</a:t>
            </a:r>
            <a:r>
              <a:rPr lang="ja-JP" altLang="en-US" sz="2400" b="1" dirty="0" smtClean="0">
                <a:solidFill>
                  <a:schemeClr val="bg1"/>
                </a:solidFill>
              </a:rPr>
              <a:t>植えられる</a:t>
            </a:r>
            <a:endParaRPr lang="en-US" altLang="ja-JP" sz="2400" b="1" dirty="0" smtClean="0">
              <a:solidFill>
                <a:schemeClr val="bg1"/>
              </a:solidFill>
            </a:endParaRPr>
          </a:p>
          <a:p>
            <a:r>
              <a:rPr lang="ja-JP" altLang="en-US" sz="2400" b="1" dirty="0" smtClean="0">
                <a:solidFill>
                  <a:schemeClr val="bg1"/>
                </a:solidFill>
              </a:rPr>
              <a:t>・一気に植えられる</a:t>
            </a:r>
            <a:endParaRPr lang="en-US" altLang="ja-JP" sz="2400" b="1" dirty="0" smtClean="0">
              <a:solidFill>
                <a:schemeClr val="bg1"/>
              </a:solidFill>
            </a:endParaRPr>
          </a:p>
          <a:p>
            <a:r>
              <a:rPr lang="ja-JP" altLang="en-US" sz="2400" b="1" dirty="0" smtClean="0">
                <a:solidFill>
                  <a:schemeClr val="bg1"/>
                </a:solidFill>
              </a:rPr>
              <a:t>・成長</a:t>
            </a:r>
            <a:r>
              <a:rPr lang="ja-JP" altLang="en-US" sz="2400" b="1" dirty="0">
                <a:solidFill>
                  <a:schemeClr val="bg1"/>
                </a:solidFill>
              </a:rPr>
              <a:t>スピードにずれが出ず均質に育つ</a:t>
            </a:r>
            <a:endParaRPr kumimoji="1" lang="ja-JP" altLang="en-US" sz="2400" b="1" dirty="0">
              <a:solidFill>
                <a:schemeClr val="bg1"/>
              </a:solidFill>
            </a:endParaRPr>
          </a:p>
        </p:txBody>
      </p:sp>
    </p:spTree>
    <p:extLst>
      <p:ext uri="{BB962C8B-B14F-4D97-AF65-F5344CB8AC3E}">
        <p14:creationId xmlns:p14="http://schemas.microsoft.com/office/powerpoint/2010/main" val="729072198"/>
      </p:ext>
    </p:extLst>
  </p:cSld>
  <p:clrMapOvr>
    <a:masterClrMapping/>
  </p:clrMapOvr>
  <mc:AlternateContent xmlns:mc="http://schemas.openxmlformats.org/markup-compatibility/2006" xmlns:p14="http://schemas.microsoft.com/office/powerpoint/2010/main">
    <mc:Choice Requires="p14">
      <p:transition spd="slow" p14:dur="2000" advTm="113984"/>
    </mc:Choice>
    <mc:Fallback xmlns="">
      <p:transition xmlns:p14="http://schemas.microsoft.com/office/powerpoint/2010/main" spd="slow" advTm="11398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0" y="-144463"/>
            <a:ext cx="9143340" cy="700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8"/>
          <p:cNvSpPr txBox="1"/>
          <p:nvPr/>
        </p:nvSpPr>
        <p:spPr>
          <a:xfrm>
            <a:off x="760523" y="805411"/>
            <a:ext cx="8164822" cy="769441"/>
          </a:xfrm>
          <a:prstGeom prst="rect">
            <a:avLst/>
          </a:prstGeom>
          <a:noFill/>
        </p:spPr>
        <p:txBody>
          <a:bodyPr wrap="square" rtlCol="0">
            <a:spAutoFit/>
          </a:bodyPr>
          <a:lstStyle/>
          <a:p>
            <a:r>
              <a:rPr lang="ja-JP" altLang="en-US" sz="4400" b="1" dirty="0" smtClean="0">
                <a:solidFill>
                  <a:schemeClr val="tx2"/>
                </a:solidFill>
                <a:latin typeface="+mn-ea"/>
              </a:rPr>
              <a:t>田植機</a:t>
            </a:r>
            <a:r>
              <a:rPr lang="ja-JP" altLang="en-US" sz="4400" b="1" dirty="0">
                <a:solidFill>
                  <a:schemeClr val="tx2"/>
                </a:solidFill>
                <a:latin typeface="+mn-ea"/>
              </a:rPr>
              <a:t>は</a:t>
            </a:r>
            <a:r>
              <a:rPr lang="ja-JP" altLang="en-US" sz="4400" b="1" dirty="0" smtClean="0">
                <a:solidFill>
                  <a:schemeClr val="tx2"/>
                </a:solidFill>
                <a:latin typeface="+mn-ea"/>
              </a:rPr>
              <a:t>普及していない</a:t>
            </a:r>
            <a:endParaRPr lang="en-US" sz="4400" b="1" dirty="0">
              <a:solidFill>
                <a:schemeClr val="tx2"/>
              </a:solidFill>
              <a:latin typeface="+mn-ea"/>
            </a:endParaRPr>
          </a:p>
        </p:txBody>
      </p:sp>
      <p:sp>
        <p:nvSpPr>
          <p:cNvPr id="5" name="TextBox 6"/>
          <p:cNvSpPr txBox="1"/>
          <p:nvPr/>
        </p:nvSpPr>
        <p:spPr>
          <a:xfrm>
            <a:off x="126124" y="1860726"/>
            <a:ext cx="4842934" cy="954107"/>
          </a:xfrm>
          <a:prstGeom prst="rect">
            <a:avLst/>
          </a:prstGeom>
          <a:noFill/>
        </p:spPr>
        <p:txBody>
          <a:bodyPr wrap="square" rtlCol="0">
            <a:spAutoFit/>
          </a:bodyPr>
          <a:lstStyle/>
          <a:p>
            <a:r>
              <a:rPr lang="ja-JP" altLang="en-US" sz="2800" b="1" dirty="0" smtClean="0">
                <a:solidFill>
                  <a:schemeClr val="tx2"/>
                </a:solidFill>
                <a:latin typeface="+mn-ea"/>
              </a:rPr>
              <a:t>田植機を取り扱っているのは、</a:t>
            </a:r>
            <a:endParaRPr lang="en-US" altLang="ja-JP" sz="2800" b="1" dirty="0" smtClean="0">
              <a:solidFill>
                <a:schemeClr val="tx2"/>
              </a:solidFill>
              <a:latin typeface="+mn-ea"/>
            </a:endParaRPr>
          </a:p>
          <a:p>
            <a:r>
              <a:rPr lang="ja-JP" altLang="en-US" sz="2800" b="1" dirty="0" smtClean="0">
                <a:solidFill>
                  <a:schemeClr val="tx2"/>
                </a:solidFill>
                <a:latin typeface="+mn-ea"/>
              </a:rPr>
              <a:t>５０社中クボタと他４社のみ。</a:t>
            </a:r>
            <a:endParaRPr lang="en-US" sz="2800" b="1" dirty="0">
              <a:solidFill>
                <a:schemeClr val="tx2"/>
              </a:solidFill>
              <a:latin typeface="+mn-ea"/>
            </a:endParaRPr>
          </a:p>
        </p:txBody>
      </p:sp>
      <p:sp>
        <p:nvSpPr>
          <p:cNvPr id="6" name="タイトル 1"/>
          <p:cNvSpPr txBox="1">
            <a:spLocks/>
          </p:cNvSpPr>
          <p:nvPr/>
        </p:nvSpPr>
        <p:spPr>
          <a:xfrm>
            <a:off x="0" y="17819"/>
            <a:ext cx="8229600" cy="8184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800" dirty="0" smtClean="0">
                <a:solidFill>
                  <a:schemeClr val="tx2"/>
                </a:solidFill>
                <a:latin typeface="+mn-ea"/>
                <a:ea typeface="+mn-ea"/>
              </a:rPr>
              <a:t>しかし・・・</a:t>
            </a:r>
            <a:endParaRPr kumimoji="1" lang="ja-JP" altLang="en-US" sz="2800" dirty="0">
              <a:solidFill>
                <a:schemeClr val="tx2"/>
              </a:solidFill>
              <a:latin typeface="+mn-ea"/>
              <a:ea typeface="+mn-ea"/>
            </a:endParaRPr>
          </a:p>
        </p:txBody>
      </p:sp>
      <p:sp>
        <p:nvSpPr>
          <p:cNvPr id="8" name="正方形/長方形 7"/>
          <p:cNvSpPr/>
          <p:nvPr/>
        </p:nvSpPr>
        <p:spPr>
          <a:xfrm>
            <a:off x="5360275" y="5379974"/>
            <a:ext cx="3565069" cy="830997"/>
          </a:xfrm>
          <a:prstGeom prst="rect">
            <a:avLst/>
          </a:prstGeom>
        </p:spPr>
        <p:txBody>
          <a:bodyPr wrap="square">
            <a:spAutoFit/>
          </a:bodyPr>
          <a:lstStyle/>
          <a:p>
            <a:r>
              <a:rPr lang="en-US" altLang="ja-JP" sz="1600" b="1" dirty="0">
                <a:solidFill>
                  <a:schemeClr val="tx2"/>
                </a:solidFill>
                <a:latin typeface="+mn-ea"/>
              </a:rPr>
              <a:t>JETRO</a:t>
            </a:r>
          </a:p>
          <a:p>
            <a:r>
              <a:rPr lang="ja-JP" altLang="en-US" sz="1600" b="1" dirty="0" smtClean="0">
                <a:solidFill>
                  <a:schemeClr val="tx2"/>
                </a:solidFill>
                <a:latin typeface="+mn-ea"/>
              </a:rPr>
              <a:t>「インド</a:t>
            </a:r>
            <a:r>
              <a:rPr lang="ja-JP" altLang="en-US" sz="1600" b="1" dirty="0">
                <a:solidFill>
                  <a:schemeClr val="tx2"/>
                </a:solidFill>
                <a:latin typeface="+mn-ea"/>
              </a:rPr>
              <a:t>の農業機械</a:t>
            </a:r>
            <a:r>
              <a:rPr lang="ja-JP" altLang="en-US" sz="1600" b="1" dirty="0" smtClean="0">
                <a:solidFill>
                  <a:schemeClr val="tx2"/>
                </a:solidFill>
                <a:latin typeface="+mn-ea"/>
              </a:rPr>
              <a:t>メーカー５０社</a:t>
            </a:r>
            <a:r>
              <a:rPr lang="ja-JP" altLang="en-US" sz="1600" b="1" dirty="0">
                <a:solidFill>
                  <a:schemeClr val="tx2"/>
                </a:solidFill>
                <a:latin typeface="+mn-ea"/>
              </a:rPr>
              <a:t>の</a:t>
            </a:r>
            <a:r>
              <a:rPr lang="ja-JP" altLang="en-US" sz="1600" b="1" dirty="0" smtClean="0">
                <a:solidFill>
                  <a:schemeClr val="tx2"/>
                </a:solidFill>
                <a:latin typeface="+mn-ea"/>
              </a:rPr>
              <a:t>分析」より</a:t>
            </a:r>
            <a:endParaRPr lang="en-US" altLang="ja-JP" sz="1600" b="1" dirty="0">
              <a:solidFill>
                <a:schemeClr val="tx2"/>
              </a:solidFill>
              <a:latin typeface="+mn-ea"/>
            </a:endParaRPr>
          </a:p>
        </p:txBody>
      </p:sp>
      <p:sp>
        <p:nvSpPr>
          <p:cNvPr id="9" name="TextBox 7"/>
          <p:cNvSpPr txBox="1"/>
          <p:nvPr/>
        </p:nvSpPr>
        <p:spPr>
          <a:xfrm>
            <a:off x="4359056" y="2814833"/>
            <a:ext cx="4566289" cy="1815882"/>
          </a:xfrm>
          <a:prstGeom prst="rect">
            <a:avLst/>
          </a:prstGeom>
          <a:noFill/>
        </p:spPr>
        <p:txBody>
          <a:bodyPr wrap="square" rtlCol="0">
            <a:spAutoFit/>
          </a:bodyPr>
          <a:lstStyle/>
          <a:p>
            <a:r>
              <a:rPr lang="ja-JP" altLang="en-US" sz="2800" b="1" dirty="0" smtClean="0">
                <a:solidFill>
                  <a:schemeClr val="tx2"/>
                </a:solidFill>
                <a:latin typeface="+mn-ea"/>
              </a:rPr>
              <a:t>現在の市場規模はクボタの全販売台数（年間約２００台）程度。</a:t>
            </a:r>
            <a:r>
              <a:rPr lang="ja-JP" altLang="en-US" sz="2800" b="1" dirty="0" smtClean="0">
                <a:solidFill>
                  <a:srgbClr val="FF0000"/>
                </a:solidFill>
                <a:latin typeface="+mn-ea"/>
              </a:rPr>
              <a:t>成功しているとは言えない。</a:t>
            </a:r>
            <a:endParaRPr lang="en-US" sz="2800" b="1" dirty="0">
              <a:solidFill>
                <a:srgbClr val="FF0000"/>
              </a:solidFill>
              <a:latin typeface="+mn-ea"/>
            </a:endParaRPr>
          </a:p>
        </p:txBody>
      </p:sp>
      <p:sp>
        <p:nvSpPr>
          <p:cNvPr id="10" name="TextBox 6"/>
          <p:cNvSpPr txBox="1"/>
          <p:nvPr/>
        </p:nvSpPr>
        <p:spPr>
          <a:xfrm>
            <a:off x="126124" y="4593122"/>
            <a:ext cx="4842934" cy="1384995"/>
          </a:xfrm>
          <a:prstGeom prst="rect">
            <a:avLst/>
          </a:prstGeom>
          <a:noFill/>
        </p:spPr>
        <p:txBody>
          <a:bodyPr wrap="square" rtlCol="0">
            <a:spAutoFit/>
          </a:bodyPr>
          <a:lstStyle/>
          <a:p>
            <a:r>
              <a:rPr lang="ja-JP" altLang="en-US" sz="2800" b="1" dirty="0" smtClean="0">
                <a:solidFill>
                  <a:schemeClr val="tx2"/>
                </a:solidFill>
                <a:latin typeface="+mn-ea"/>
              </a:rPr>
              <a:t>生産性を向上につながる高度な技術を持っているのは</a:t>
            </a:r>
            <a:r>
              <a:rPr lang="ja-JP" altLang="en-US" sz="2800" b="1" dirty="0" smtClean="0">
                <a:solidFill>
                  <a:srgbClr val="FF0000"/>
                </a:solidFill>
                <a:latin typeface="+mn-ea"/>
              </a:rPr>
              <a:t>日本の企業だけ。</a:t>
            </a:r>
            <a:endParaRPr lang="en-US" altLang="ja-JP" sz="2800" b="1" dirty="0" smtClean="0">
              <a:solidFill>
                <a:srgbClr val="FF0000"/>
              </a:solidFill>
              <a:latin typeface="+mn-ea"/>
            </a:endParaRPr>
          </a:p>
        </p:txBody>
      </p:sp>
      <p:sp>
        <p:nvSpPr>
          <p:cNvPr id="11" name="AutoShape 2" descr="data:image/jpeg;base64,/9j/4AAQSkZJRgABAQAAAQABAAD/2wCEAAkGBhMSERUSExQWFRQVGRoaGRcYGR4fHBgeGiIYFxoaHBkdHyYeGhokHRcbHy8gIycpLCwuHR4xNTAqNSYrLCkBCQoKDgwOGg8PGiwkHyQsLCwsLCwqLCwsLCwsLCwsLCwsLCwsLCwsLCwsLCwsLiwsLCwsLCwqLCwsLCwsLCwsLP/AABEIAJAAyAMBIgACEQEDEQH/xAAcAAACAgMBAQAAAAAAAAAAAAAEBQIDAAEGBwj/xAA8EAABAgQEBAQEBQIHAAMBAAABAhEAAyExBBJBUQUiYXETMoGRBqGx8EJSwdHhFPEHFSMzYnKSRKKyQ//EABkBAAMBAQEAAAAAAAAAAAAAAAABAgMEBf/EACkRAAICAgEDAwQCAwAAAAAAAAABAhEDEiETMUFRYfAEInHBkfEUMtH/2gAMAwEAAhEDEQA/ABOLoCpcmhQlAKpdHSoOjMk1FCGAJPvaEHxAlS0+KSP9My03/wCQygbj6N7tuIFa2ylSSPKUlshJqQQQUlw7ixbaIFORCUkeICa52BIetXcGgL/tHM8q2VEL1KMEn/dJFJikEGlMuZnezP6vXaCMEgolzSwCwqWzGwZQdtq0aLcIlRUHTynfppumLwtpRZIvmUq24qPW9HjF5bYOVmYZMtKfDKaAPY8r6uLksL09XilWI/0kgpHI4DBrNSwchxV6vBE3DsohTgswBodnrQd4xOJJeyCqhIF/+ySat0Y93iN74EgRaigKNaBwxu4ah1YVbZoihTgVrZ7Waj9XG0WYqSygUDQg5ddmcONdYiiwBHKWCSf/AC1KpL9NX0qqsKLp0kZVO7BgRsoOSA3QawEcaQHABD0cNVg4G97X3jc8lKWYhNqDz7O1HbtC2YplsK0p30+tPWHGIhrhMWVMkpAIJFX1e4IpbW1YqxuKqUgHy6gtozp6uT1iBneClBCx5QWauwetKfZgFEwqmJSpJOYE/iqB+JhoDV7O0NR8hRtJKjnShQzqpy0UwcZXUBlO5Ot6QfOIdgh3y0LFzrlT+LUXFdogFDD8uVLFIahZe4c7gvWkE8PnKUoAJrmIAV5QzFhokto27QOxg4w61JLywhTglQJ3plFCQK/K0EYbDIQhScxPKSAQ+YvYjZn2uIJylCAVAFKgzjezb1J2r6RCYrzJS4ILioIADqqlvMQ1fRoIu+GUVYzChSlgEDKCQkm+9dWeK5i0o8VSfKAKqIFrkjRzVr16RYnmJrRRLZdAa9WjMHw8rE1K2Skh3FaMQD1oSSBaLVFMpwCZMlSZk8JKpoXzKIAopiyQLPcnoNSSq4Zgk+OpKppQlDOlIDzACAUjNSjuxBJqBWOqmykqTldRQgqUiwCfM/KfKpQL5QadWhfI4VLUoZJYAoaUYgBm/KaE+saPKovhC24oGw/CCZjZM3iqcAnmzKqCw0sW69GJysOwUpvFepOoNgoH87ks38hhgEA0IBLXDMGetK5uZgXrV4JnYtK6USQEhzVNN0UoH0Iv2jF5GyRTPwZmzFGeBkLBRSH5QAnlLZSkONGPSIYpYIUQ6gWJUQxJFC96+ppDiYhxcpBTcgc2Ry6gLsVUtWsLsfJCEqYAhnd7960sf/IioW5pgk7E/AZZVNmh65EkehPXR67xqNcFClTyUguZZU3RJST6Vq28ZGmRfcVR0M3hzKZ6kNoAOutIqlYdaSp60DhhpQa2pDXOHDAmhcjQXDjWr+14vBCnUXJcP2rp1Bjn0spwEcpsxUPw0fW7321i2WRnCVJCQ4ejjoWoxf5V0q6l4KRnHiBSioDVg4A29/eCpvD8KUcqFM5uTcVF/wBOkCgCgcpig6SgKdszEmlKOB1bTYQNIxBJOUl2ts7EON6j3EPeJYJMlZJ1qwLkbEEUaveKVYZVCHzJKk1LsSWHp+lXg1I1oBw8hwznKd/YnYVEMMLw9GXxSASkgPb8RuDrfuw7wAFhJSkbeVg3YjVrdaw1wOJCZZ5a3YksaUY9S9opQ9SkhdieEUIdnL8ppYBmIJDEnu49KJ/AkgFBYhAU6mGZyKVNGoGf8sNSsGYWrqHsL+Zm0LesUqWEeKojMEpCiXvlztm/7A/WK0DpihfBM8zNVTAlT8oLFkvdhQ2agcWqJLwpC1DMUk8oIqEtUEHZyzRmD+LDNniUtKQS7ZSas5sQxBH0hoMOHLkgg0qalkio1021glBx4ZGoFicB4wKSyAyQF3AN84exq7HeIcPUrmTYZgsgdaGn5aBtocKnAJqGBchPoAQC56EEi+l3hxjBkYiXn5EzgoZgaOz0JDpJOXfodYErNFyQTw8AkFQd1UvTbpyh361gnGlCEgJSAS3oRoNXLgGBs+SbypZKAz1cbKzXrvpWB50pRLbC56Fmp1P02gSQqLJSnKUtYE0a1Bm3dqXg1UkAH8RLk35de9jrEMNOUZb1GYAgb+YN6tTtFOPUSorFMtxY81NPykUGubRqzIJcIJCAlIuaE5XLC7K0qktQ76wCuezm7PmDaGpJpqxD/ZqlzyoZRlfNV6AMFe7tbv0gDEzOaWpJIW508o0BPUPTYEbRNbNIjuP+DDxSq4IBD3ABAamrObfrBWMCasCGYgkvQsx3ah11G0S4SeULRQKTzJBFBQi9XBDU2G9C5bhJLg0LEA1GoCfxWB9VdIpwouqBVSFJIXyglg5dz1cflFR6Qv4qkCWVNcgBkhqBrWBYO4/aDPEY8hcAAggEPQ6WuFD16QsxeJqUF3DM7N+L0ft16RrBcodCPhrjFJPRSWzH8Q0rQUtGoGGI/wBdBDkZgC1TWhLbitOkaist2RI7bhkzMqaTcakAEsDUDUf2gmSvIGNhQvoLfz6wk4epI8QGxUWaoqevrbauhg/DLIUQ9gx61394lrlnQuw4RKcgqIDPcPQEg/KCJs4eUAEK1d2L3G1fpC1WPmAOSCKsCBfdyKmkQTMWtIAOvmZiqzEHS21IQ16BWMkFdQCWqCAXAs/0gbCnIt1cooASOhANQxdwGiqelSwp1qL1Z7E08ttAzQMJIRNSoklKSm5OhBOtKfrDSXclxBEjWrvVyLEO52F/aK8VxNI5X5VUYqD6WLCjncXO8E8SVkWS1QWCTZVwAT1cFu28c/iEleWrZ8zWoBckMwPN9dqTJfcYPudTw+WuYZYQFLWoLACak1GZ+lq2Edpwj/DvMlZxSnExJSZSaX/MsG9bC2504XhnFZsiUJ8knMEEFLO4Llm1qkWj2GTiCFolm+UPWxAOYdakV6R0wimaybSPFUfBhwOKnoJBdkyz+JSbknY2SQOp1EFpWFKCR5XAf8zFj7P9Y6b48wWXFpmaLQCO4ISa7t9Y5aRMVRzUhIYs7Eu1d7h/eMsq+4lshMCEzZmWhCiQXDgOwYagEUPeGHFsSDhhMYHwVS5gAU5LfhY1GhHQnpHN8S+JACtTFwteUA0OU7BBJqGejBhWHEuYCmYk81CxtlBcC/YUfSKlDUqBbj8SllpBCk2pcipNX1d6DeEa8UywmpYFiaB6OWs9PnFiJ5mJQkEulLEkaJZi/t9IV8RxBSsAi1PvUGIoJD7hi8qVVuTtRi4DMXuw9YniDzpmJopJFGJBqMzHcgjq4BgDhqiUuixLA7OQwf8ANWDKhYVU5avZxc2sQcoDUjOSYSV8ARwqpcxYSAxexc0YAAd1EQHg5hmhWX8CkMVXOrltKFjT3g3ijJyUbOQE1ykVZnrZww3a0DYfDsqYAS71S9K1FRblb1i0ubIUadj/AIRNyyyk+UKcU0IDl9LC7WHWGWEWSMyXKQCSQGAernUbuWD0hFhsQUBwh+mZ/QlnNvo+0bwUwyjmIUCiiSKFQUSTW+Vkvl2IgaKCsRPIWEi6lEK9HzEdWamjDeAsZOHhnOTmS+VQFmq4ehNddfWIeI8xKVEZWIYC+tW1JAH1jJ/ODetVOGFWbSjsYF4EuTl+PYyatYmKQlBDHl1Iap60rG4t4jgGLrUzgkA2pcD9oyOoDscLJGWl7kN1LqO1wz9Y1LWBVwxH1GhejFoIwsuiSzkgVNy5f0eKMQsA5QQNCTp1b2cdI5GbNUi5S86CnRTM2zM42eI4LE50GhNiGALuWAfUcpr1MUyklg7da+Z6DtQ3gzhqUJDE0F1EgANqS7J1N/nBfBN8kkzVZgwABBoXU4IB1YdW6RRPCQVAkH2sHv8AOGmD4enxC6xkDWLEmtGqdDWFk+YmpTVjSm1feta7RNjadAXGsaF51Zcrqe5pV2cuXPQbdY5UY1YWh6gKSMr5iQSqv/UNUVd46LEKWsKGhcgA1BYBsytSTdqMYok8DCFZ1PaxFCAwS4etzbeGq5sxWNy5G/wlwpS1S0qWpJzArOgCTmdhoWAc1r6R3fHsWJahOTNWuYFHKkJSpOazFYyskPV69IS/DEsIBVoNNgkGYodHPhwn42nxZqp3iBJVUhSHBSHYEZg569I3jmx4o3N1YssknRvGcXmz15p01SwwKXICUl8pAT3Z62gSXNQRnJuNXDbcwfTpEpGHSRWcgZtSkgCz2csQ3qItk8GCmkrXlFWIqFMwpSxce4hYVDPkSsWaUdXOBy3xLikJPnDM9TXq24sGuKQ44bjApUxT8hSOV2IYEfMltbDeFsrhqkqUFMo4eZnQVDzGqXI1Z0LbdIgzgvBlScSpCwZYlpPKoh3FCHBoQcp7kR6L+ji7p9+xk/q3xsu3D+epVj5ZSpSwGSaqG3b39HEJsQKAuCWD9CPpDnipSAcpDkkWo6XYDexhOrDlKEkmiiQ3W39481e52SQXwieEdCaOfoaHoekP2DHmdxtVu1/sQu4BhUCVNmLQqaJSUkISrIVFSkofMUqFMx0qwjoOIqlSppGVSkgDKSGLKSlYBajgKApqIwzZNPHz4jN5FHuJ+LYxKEIUGSylJLh8oIQSRtQfKK5aHfMOZgToOrNRw4v0gjiypcyUUlGVyCT0djQ6soxPh+FUtJJypzhLahOZ1KI1ZkgekOGSM47I0x1PlEFIYUfmIHcgCresUiWySmwIAfvV22cE+8G4ubmW4BOUulyKbVboLxTiASAAlyRROrmzDQdO+0aOQNVyVocO7k9Ku+vzic1ZHKAFlyTXQAsB6AHegMakqcFQIch+WpUA2U1Nyc0Q4ggDl1YvpQXHY/pC8jivJyvFJDEEksUkEA0DWIPd/wB4yJ4iUEqJ0P1Zv2jI6TI9CXiGU5IYavV2t/PfaAJEpRLs5fbfrqKVgbF40qmJAfmH4WNPb37QdIRMFDzlTt0brtHGbb7dyuYgqDJUbXFxRi3eDMIgS0CyDcHbr0Mb8IhWTK58z6N+sW4yXmcPUJbpuawmwSrkHnzJpBllRzEq5lXBUSVHdyf4iPg0Z/8AsdHLAml/4iOElM7KoH/u2/yi5ZTKORwkCpZ1EaMSkM7louMJT7ClJR4kwdUtKWap0rVhqD1cQ5PCJUuSmcsLmLKkpKXCQkrSJgI5VFTg3prSFZmSnUoqHKxqFChszp5ruwh7jsSkImAknwpeDmMAbKTNluzVfptXSNFjau0Q8i+WF8M8MS1zFS5gZKyT4oUpyQgDyJDf6ZahuYRYvj3DBRacQlKkglLpZIVrnJzRDFYk1QldVUOU5QsB6ZqZv2hDi8DQlQDBDUIsKAV2jPJmwfbGatr8f9MJyV/n2G2EwOAmliJ6WoMqkL1by5XS/c2aE/xNiECcpKEqZCZaZTPmcVUpWjlk8oowOwhdwnjPgzHAS+ZJLs7JOYOXelW7mG3G+Ky04ierM+ZVNGd3Af0ci9I6fpem58IjJKo8dxHifjZTpE5DJylKyls5qGVWhUMooffWGWD4rNYKkgTMjFJJzKDlyFBKTXlSHJADQvwwViJyVSShQcBSQnMUAM7hquH9o6TD8DOCXNGG5QsspWcBKgkqy5UqUwTUs28d1cax7fjsRKdPedJ8Pv39xRI4rMXiUqUEzMih4iFSwcqiFAB/KSKggE1y1hrO45MdGXDYVSQQKympcsoEEXAcdT0ik4QkKmKSlACkZjKCCLglRyrZJbVjBB4hKTQLIOrJB9uaPMzPpy1fBvHPjkrb/Z1+Aw39LOxGFw8uU0uUSkrS6l5cqudTus1PygbjvGUHL4krCkqShTqBSxKRsoZ0j9hFHDZv9UZicMo5hhkpaxBASgVdvwq1tC74o+EcUEJIkFeSTKQcqMxcZgzJc0caaxE8nHCtFuXlKyjhvFwFqVJEgUUykoTuLZiSA3ygycmpUo8yidGbdR6axzPB+Fz0z/DyKCwRmQQE5WD8ylEANt1joccVCYpJyk2GQ5mHRVlGop84hOT7qjbFJvxQLOkAco5iSz29B96Qux6gABXmBBtQgBhZ3aY/rDJjZIIqwSRV6EuaX3GxjWE4Yk86qEgZidalqwzWUb4I8NQecqFaZQK702DW612qnn4nNmVq9fZhD2YHBSkdKau36fdYXTMEDR+UWVowuQdR1+kCFVcCLEEKTly+VqAllGldmBFLs/SMhgvA0s7klNKnYdSRXoxjI03MaH6cEhCeVIDAN+rb111gnDk2JYmhpdr39B7wwTJdRUS5Pt0bchvukVKw9HZyS4rYbml+nSMWa0iEsByxrS5dtP3iK5YYKrWr9L009YKlSkoCmuoV/WvajRAS36/e/pb94CgDETPAkzJoIzBJPSmhVpVqdY5M+GGCRNKVBnCU0JzAr5iCXzqLV+kdX8RKSpKEUIWva4S6z6OE+8CjCA6R0LiK9+fn8HNLmb/j9/s55GJkqqy0r/MyXd3IZ8t/SPSuD8AVOkGZLIIXg8OlKCQCSjmBdrXFyHHeOPk4LVAZJIzEbm4+cOPhjGzZU0JSVKJSsJRmZGfKVAkKOUB0hzeGlapioS4w4uRiUypAmJnqLAFAJI8xYEFJSyaGHPE/iXimHQrETcPyobNMUlALWAdiSK/PSDfizjD4xOLkKCk/05lhWgMxlBXUgOPWOZxKcTi3WuaMqAM0yYWSgHct7JFTtGDksTUI2PI9dVXge8C4nip0qWsIQUTgFIE1MtdDV6KCg3X02jgfjvhU0zcRiFBiZgOXKQChQCQtFMpS4DgFw4e8C8e4rklKk4fME3VOUWmTiHynKKSpYJOVDk6qLvDj4nnqVieIS1rHhypymGZwlK8xFAa6drR1wqRi5eRf/h6qZLzTUlgaMRQt1/UR7GngsmZh0TWBXYBQCy483MRQ67fWPFvhqZkVyqKgSwfQa2o5J+UelcB+M5WFVknT0SioOy1MDcAn6PHpwjLpJx/s8vLOH+Q45Fafb2COKYiXJzSkpSmeA4lhgpRBBDJYUoz26woxnwAiZOJkT5EpBYZZj0U3MA34aO2j7Rb8TfGEucqTMlGTllOP99SvFqlk8svRlDo+kI+MfFH9VNHhqkpIJ5Er5UldC6lNV0ppoAYw+si54/8AXleLL+n1hKVc+nB2XAfhlGGw6ycTJmrqAJfJmJYJd1EhQNlDcWZzbx7CqlqlyUqmJCs4BExTZUrV5q1OUhnqfSOX/wAmxKAbLUAVMkhZItRKCSavSHvFsQnwcPzKUyZiQs6h0uFC4IB9KXjyoSnTTjVHq4pbOmhIqQ6mSkEOzGp99d/sQVNw+VyHcu5o5tmP0H9okldMxBT6GxoNLn+O9aluSlqkga2ezaB2JrE0dapESXCiGyioe6ibAN994ydh1nloa/NhU9A/yi5aEqBBodyzb22D2jcub/yd2r3dvdj8oB2B4hIByv1BP6j9IpCyVPfQB9r10H8xfjS61EUBFzQdW01iSMKUodq6BqgvQdTr7Q64JYvWskgPUMLOANQ+ntGQwmcMTLQSouGdX3s8ZEamehYQqgqRX0jFiZYH9/4iwzQworvt/f8AaNC9iLRHVj6GPW9iIzgF3toPv2iYxKgCSOgcN09ogZuXmUW7lvTvSKlcQQn/APqn/wBQ+pH0ZXW9hV8UYvKuVMUWySpqkvYqUUpHt4Zp1jmOE/FmIXMyrWkpyqflF2YWrcwz+LsYqepSUFJyoTLDtXKTmI2uesKvhzgkwTC4SSqgALmnMpgA5LN847VVIzj2s9I4YhM3CCYCCMygCLHKopJ+UVTZGTKoLYjmSoJYpIdu7EXhVhcTMkomyyohKpq15SkDI5HLQkUbetYFx3F1GUkggF1pfY8ih/8As+0Va7FlU/j2NlIQhBSrEKxKZGGaWl1CWlJmHmBuZkhAzEtz1o8Nl/G00zJ0hQlzZOHQjxcSsJSEzC6ipCSkhSV1SlIqpKHdmMK8Nxsy5crNhjNWmSqUJiZ+Sk0lUxeTwVZFqNHBNHZrxyXxDxBU9UpJCUykFSZcqWOVCSQ5AupRYEqJcsKwIGPJn+IIWX/p5OT80zCoLdSEqqO0N+J/4gYVKlKEmWqYvmyGSlgV1Uf6nOcxzEq/2gTQFvNHJpKVZkgAZQ5e1Pu3XpCCbIZRD0qXoP1rFJktI+lvgdODx2Bk4j+nl5myr5QTnRyqsBch7C8B/EPxlwrCTDIXLBmAVCZWcB6sTQAsXZ4+feHYkyyVywhWahKkBXs/3baC5fFpylFIyIYE0QkCnp1i936k6Ru6R6TxP454Kr/4C1G7iSgBx0VMDRZI/wAXMDKpI4cujcrSRTZxmMeVHiuIJZJJJDslIduwTEP8ynlIPiLZThJzEeXKSw1u20TY6PWvjD/EFM6Vh58k+GUl1pGcKQhSSZiFFBcVQgP0EFSMelaUICAlAHlQmgKuZwHJJJr1jxfD8RUFJmKKlhCkrKSfNlIU1Xuzax68rCG2ZJBuCm/8RjkZpGkEnHjy1zAtlFa2vqfa/SJSMSkE5U1+jO3eBBhsoaga7Jv07RiQbAgCtNrs+8Ymu6CAEkEqo4IoKh6ljYd/lEVzklkp01avZ/S8DmUo0u7P86/zEfDNqAP9vBqVuglKZbpLgAOz1f01i5eISS4JB3diezW3eAVSizdtadt/sRXMwg1rUUfq7NtQUgphshp4iSyiTlNQKW26itHjIWZGc71/iNwUwsvKQ9bfd3jYQCSB7kUL/wBvpAgnPVn6t8xWN1IINHcXf6GkR0onP00EgAdD29q2iwTCl8pINdWJaBkqyhrDasaM5h9/xSEsUVyhdNBE5ZWQpRUTQAijN2A945uTiF4fGTJgloGHQBmC8oBzHlObKrMskEpTV2PcPUClwTUemnrFakJ/KkncgfYjSH2+bGoUTRxuQUKXkUkzXzoWlIKW8tVCprZmop9I5XGcYlrX4RFfESpIS1jmTRncMoE9o6UpRYpFegrFgSkGgIfYN6Rp1C6OUm4ZaJmHmZWCyETGq7+Xl/ClJLephRhMFMXPlg5TyA0DhCVBw5DG4aPQSlGgNtBf+IwIRpQmpo3reF1BUcnI4f4M1ajlCCk8pcuzVNBRzCKYEla3VzAAjKAU1o1SC2zXj0lLFnA3qfb1itfDpUzzpSr/ALMT99Ye4NHns/FAISk1Gz1DPdOl4zDYlGZ1NLAY5icz9AkVOtOnWO7/AMmw9B4SdvKGjX+QYd6yk/8An7pD6gtTgMTxBKV5kAKdBSKsQ51DXbSNYvGSjhZCUUmywtExJBspiFpWzaWvWPQF/D2Ff/algdrffyiQ4PIoPDldso/eDqINTy0yQEpOYKKndAoUsWAJtzCoItHq0rjUo18RID0etNNREE8MlP8A7cunQa+nyixODSDmCEs35Q3UvET1n3QnGzWG42lQPMlykEgakwTOxSeUcoe7kd7e8CTSCoJCSlwSVpSltOVzq36xfMlgADIPYepO9Yy6cQ0N/wBemxKbPd2icvEJL1oXZu1N7iNJbYdCB+msRLUe9WPbfrBog0LgBUte3TX6RsFwQLj+/wBIqWduXt8owhhVlXp/FYXTFp7lxl6AdnY9PTr2jIoBFmBPVrdn6RkHTb8senuY5bzV3d/RtIwnrXuGiC5JFQgMzqLs3/15vlE1ptvp669KRsVZEqzO5OwY19wzRiSkF3tRgP3MYZO4D66xJMkjQU0aEOzDPHs+nvFSJwBIDDWmvoNYmUl3o43Nupe5iBJSACAGp5T0rTeACxM0E0DsNKU0/WMzseo+76xUVuqoDj29faICcS/LbTfrUOBCAtSU5mcG5Z7b+kWeM9q+499+wigTaDl1blL/AKRJM/8A4rpV3r6UtDsCyYvcA+v20Y7XSPT+0UpxAYpr2uz7v9DFwxFLke/20IDMhHlfpT0tpGlv26VH6H2jAoVqPT67ARE5QWudyYYFmcsQGHZJ9r1/tGJUAC7ML9owKBpt1+kSKwTygmtxUA69oYEbDkCSTvr+8WGW9gmMVLLuoV6fJoksN16kfWACgTgzGhBA1atq2vGwrQkk1Yfe3aLEirBuwr8o34etO1KH6E+sFAD+MnX3JZt+141PnpcOLP2HXrYVgoPUNdrG7O32IwqL76QUwBnTcprc0rFgmAPT5fppGKUxqAQaByGJYlg+tD7RtSSNB1p+zwAaypFcrd0tGREPdmb0ptrtGQW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46916813"/>
      </p:ext>
    </p:extLst>
  </p:cSld>
  <p:clrMapOvr>
    <a:masterClrMapping/>
  </p:clrMapOvr>
  <mc:AlternateContent xmlns:mc="http://schemas.openxmlformats.org/markup-compatibility/2006" xmlns:p14="http://schemas.microsoft.com/office/powerpoint/2010/main">
    <mc:Choice Requires="p14">
      <p:transition spd="slow" p14:dur="2000" advTm="32183"/>
    </mc:Choice>
    <mc:Fallback xmlns="">
      <p:transition xmlns:p14="http://schemas.microsoft.com/office/powerpoint/2010/main" spd="slow" advTm="3218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タイトル 1"/>
          <p:cNvSpPr>
            <a:spLocks noGrp="1"/>
          </p:cNvSpPr>
          <p:nvPr>
            <p:ph type="title"/>
          </p:nvPr>
        </p:nvSpPr>
        <p:spPr>
          <a:xfrm>
            <a:off x="19970" y="31629"/>
            <a:ext cx="8152430" cy="668985"/>
          </a:xfrm>
        </p:spPr>
        <p:txBody>
          <a:bodyPr>
            <a:normAutofit/>
          </a:bodyPr>
          <a:lstStyle/>
          <a:p>
            <a:pPr algn="l"/>
            <a:r>
              <a:rPr lang="ja-JP" altLang="en-US" sz="2800" dirty="0" smtClean="0">
                <a:solidFill>
                  <a:schemeClr val="tx2"/>
                </a:solidFill>
              </a:rPr>
              <a:t>既存の農機レンタルモデル</a:t>
            </a:r>
            <a:endParaRPr kumimoji="1" lang="ja-JP" altLang="en-US" sz="2800" dirty="0">
              <a:solidFill>
                <a:schemeClr val="tx2"/>
              </a:solidFill>
            </a:endParaRPr>
          </a:p>
        </p:txBody>
      </p:sp>
      <p:sp>
        <p:nvSpPr>
          <p:cNvPr id="5" name="正方形/長方形 4"/>
          <p:cNvSpPr/>
          <p:nvPr/>
        </p:nvSpPr>
        <p:spPr>
          <a:xfrm>
            <a:off x="395536" y="2132856"/>
            <a:ext cx="936104" cy="3168352"/>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smtClean="0">
                <a:solidFill>
                  <a:schemeClr val="tx2"/>
                </a:solidFill>
              </a:rPr>
              <a:t>農機メーカー</a:t>
            </a:r>
            <a:endParaRPr kumimoji="1" lang="ja-JP" altLang="en-US" sz="2400" b="1" dirty="0">
              <a:solidFill>
                <a:schemeClr val="tx2"/>
              </a:solidFill>
            </a:endParaRPr>
          </a:p>
        </p:txBody>
      </p:sp>
      <p:sp>
        <p:nvSpPr>
          <p:cNvPr id="6" name="円/楕円 5"/>
          <p:cNvSpPr/>
          <p:nvPr/>
        </p:nvSpPr>
        <p:spPr>
          <a:xfrm>
            <a:off x="1835696" y="2888940"/>
            <a:ext cx="1656184" cy="16561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solidFill>
                <a:latin typeface="+mn-ea"/>
              </a:rPr>
              <a:t>農機</a:t>
            </a:r>
            <a:endParaRPr kumimoji="1" lang="en-US" altLang="ja-JP" sz="2400" b="1" dirty="0" smtClean="0">
              <a:solidFill>
                <a:schemeClr val="tx2"/>
              </a:solidFill>
              <a:latin typeface="+mn-ea"/>
            </a:endParaRPr>
          </a:p>
          <a:p>
            <a:pPr algn="ctr"/>
            <a:r>
              <a:rPr kumimoji="1" lang="ja-JP" altLang="en-US" sz="2400" b="1" dirty="0" smtClean="0">
                <a:solidFill>
                  <a:schemeClr val="tx2"/>
                </a:solidFill>
                <a:latin typeface="+mn-ea"/>
              </a:rPr>
              <a:t>プロバイダー</a:t>
            </a:r>
            <a:endParaRPr kumimoji="1" lang="ja-JP" altLang="en-US" sz="2400" b="1" dirty="0">
              <a:solidFill>
                <a:schemeClr val="tx2"/>
              </a:solidFill>
              <a:latin typeface="+mn-ea"/>
            </a:endParaRPr>
          </a:p>
        </p:txBody>
      </p:sp>
      <p:sp>
        <p:nvSpPr>
          <p:cNvPr id="7" name="円/楕円 6"/>
          <p:cNvSpPr/>
          <p:nvPr/>
        </p:nvSpPr>
        <p:spPr>
          <a:xfrm>
            <a:off x="3851920" y="2888940"/>
            <a:ext cx="1656184" cy="16561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accent2">
                    <a:lumMod val="50000"/>
                  </a:schemeClr>
                </a:solidFill>
              </a:rPr>
              <a:t>ブローカー</a:t>
            </a:r>
            <a:endParaRPr kumimoji="1" lang="ja-JP" altLang="en-US" sz="2800" b="1" dirty="0">
              <a:solidFill>
                <a:schemeClr val="accent2">
                  <a:lumMod val="50000"/>
                </a:schemeClr>
              </a:solidFill>
            </a:endParaRPr>
          </a:p>
        </p:txBody>
      </p:sp>
      <p:sp>
        <p:nvSpPr>
          <p:cNvPr id="14" name="円/楕円 13"/>
          <p:cNvSpPr/>
          <p:nvPr/>
        </p:nvSpPr>
        <p:spPr>
          <a:xfrm>
            <a:off x="7071885" y="700614"/>
            <a:ext cx="778392" cy="7560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2" name="円/楕円 21"/>
          <p:cNvSpPr/>
          <p:nvPr/>
        </p:nvSpPr>
        <p:spPr>
          <a:xfrm>
            <a:off x="7850277" y="1490099"/>
            <a:ext cx="778392" cy="7560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3" name="円/楕円 22"/>
          <p:cNvSpPr/>
          <p:nvPr/>
        </p:nvSpPr>
        <p:spPr>
          <a:xfrm>
            <a:off x="7850277" y="2544323"/>
            <a:ext cx="778392" cy="7560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4" name="円/楕円 23"/>
          <p:cNvSpPr/>
          <p:nvPr/>
        </p:nvSpPr>
        <p:spPr>
          <a:xfrm>
            <a:off x="7850277" y="3759351"/>
            <a:ext cx="778392" cy="7560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5" name="円/楕円 24"/>
          <p:cNvSpPr/>
          <p:nvPr/>
        </p:nvSpPr>
        <p:spPr>
          <a:xfrm>
            <a:off x="7850277" y="4923166"/>
            <a:ext cx="778392" cy="7560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6" name="円/楕円 25"/>
          <p:cNvSpPr/>
          <p:nvPr/>
        </p:nvSpPr>
        <p:spPr>
          <a:xfrm>
            <a:off x="7071885" y="5679250"/>
            <a:ext cx="778392" cy="75608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cxnSp>
        <p:nvCxnSpPr>
          <p:cNvPr id="33" name="直線矢印コネクタ 32"/>
          <p:cNvCxnSpPr>
            <a:stCxn id="14" idx="3"/>
            <a:endCxn id="7" idx="6"/>
          </p:cNvCxnSpPr>
          <p:nvPr/>
        </p:nvCxnSpPr>
        <p:spPr>
          <a:xfrm flipH="1">
            <a:off x="5508104" y="1345972"/>
            <a:ext cx="1677774" cy="237106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9" name="直線矢印コネクタ 38"/>
          <p:cNvCxnSpPr>
            <a:stCxn id="7" idx="6"/>
            <a:endCxn id="22" idx="3"/>
          </p:cNvCxnSpPr>
          <p:nvPr/>
        </p:nvCxnSpPr>
        <p:spPr>
          <a:xfrm flipV="1">
            <a:off x="5508104" y="2135457"/>
            <a:ext cx="2456166" cy="158157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1" name="直線矢印コネクタ 40"/>
          <p:cNvCxnSpPr>
            <a:stCxn id="7" idx="6"/>
            <a:endCxn id="23" idx="2"/>
          </p:cNvCxnSpPr>
          <p:nvPr/>
        </p:nvCxnSpPr>
        <p:spPr>
          <a:xfrm flipV="1">
            <a:off x="5508104" y="2922365"/>
            <a:ext cx="2342173" cy="794667"/>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4" name="直線矢印コネクタ 43"/>
          <p:cNvCxnSpPr>
            <a:stCxn id="7" idx="6"/>
            <a:endCxn id="24" idx="2"/>
          </p:cNvCxnSpPr>
          <p:nvPr/>
        </p:nvCxnSpPr>
        <p:spPr>
          <a:xfrm>
            <a:off x="5508104" y="3717032"/>
            <a:ext cx="2342173" cy="42036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8" name="直線矢印コネクタ 47"/>
          <p:cNvCxnSpPr>
            <a:stCxn id="7" idx="6"/>
            <a:endCxn id="25" idx="1"/>
          </p:cNvCxnSpPr>
          <p:nvPr/>
        </p:nvCxnSpPr>
        <p:spPr>
          <a:xfrm>
            <a:off x="5508104" y="3717032"/>
            <a:ext cx="2456166" cy="131686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0" name="直線矢印コネクタ 49"/>
          <p:cNvCxnSpPr>
            <a:stCxn id="7" idx="6"/>
            <a:endCxn id="26" idx="1"/>
          </p:cNvCxnSpPr>
          <p:nvPr/>
        </p:nvCxnSpPr>
        <p:spPr>
          <a:xfrm>
            <a:off x="5508104" y="3717032"/>
            <a:ext cx="1677774" cy="207294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3" name="直線矢印コネクタ 52"/>
          <p:cNvCxnSpPr>
            <a:stCxn id="5" idx="3"/>
            <a:endCxn id="6" idx="2"/>
          </p:cNvCxnSpPr>
          <p:nvPr/>
        </p:nvCxnSpPr>
        <p:spPr>
          <a:xfrm>
            <a:off x="1331640" y="3717032"/>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7" name="直線矢印コネクタ 56"/>
          <p:cNvCxnSpPr>
            <a:stCxn id="6" idx="6"/>
            <a:endCxn id="7" idx="2"/>
          </p:cNvCxnSpPr>
          <p:nvPr/>
        </p:nvCxnSpPr>
        <p:spPr>
          <a:xfrm>
            <a:off x="3491880" y="3717032"/>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8" name="タイトル 1"/>
          <p:cNvSpPr txBox="1">
            <a:spLocks/>
          </p:cNvSpPr>
          <p:nvPr/>
        </p:nvSpPr>
        <p:spPr>
          <a:xfrm>
            <a:off x="-19990" y="609449"/>
            <a:ext cx="6804248"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dirty="0"/>
          </a:p>
        </p:txBody>
      </p:sp>
      <p:sp>
        <p:nvSpPr>
          <p:cNvPr id="59" name="タイトル 1"/>
          <p:cNvSpPr txBox="1">
            <a:spLocks/>
          </p:cNvSpPr>
          <p:nvPr/>
        </p:nvSpPr>
        <p:spPr>
          <a:xfrm>
            <a:off x="89756" y="930330"/>
            <a:ext cx="6804248"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rgbClr val="FF0000"/>
                </a:solidFill>
              </a:rPr>
              <a:t>中間</a:t>
            </a:r>
            <a:r>
              <a:rPr lang="ja-JP" altLang="en-US" sz="4000" dirty="0" smtClean="0">
                <a:solidFill>
                  <a:srgbClr val="FF0000"/>
                </a:solidFill>
              </a:rPr>
              <a:t>業者の利益</a:t>
            </a:r>
            <a:r>
              <a:rPr lang="ja-JP" altLang="en-US" sz="4000" dirty="0" smtClean="0">
                <a:solidFill>
                  <a:schemeClr val="tx2"/>
                </a:solidFill>
              </a:rPr>
              <a:t>が大きいため</a:t>
            </a:r>
            <a:endParaRPr lang="en-US" altLang="ja-JP" sz="4000" dirty="0" smtClean="0">
              <a:solidFill>
                <a:schemeClr val="tx2"/>
              </a:solidFill>
            </a:endParaRPr>
          </a:p>
          <a:p>
            <a:pPr algn="l"/>
            <a:r>
              <a:rPr lang="ja-JP" altLang="en-US" sz="4000" dirty="0" smtClean="0">
                <a:solidFill>
                  <a:srgbClr val="FF0000"/>
                </a:solidFill>
              </a:rPr>
              <a:t>レンタル費が高く</a:t>
            </a:r>
            <a:r>
              <a:rPr lang="ja-JP" altLang="en-US" sz="4000" dirty="0" smtClean="0">
                <a:solidFill>
                  <a:schemeClr val="tx2"/>
                </a:solidFill>
              </a:rPr>
              <a:t>なってしまう。</a:t>
            </a:r>
            <a:endParaRPr lang="ja-JP" altLang="en-US" sz="4000" dirty="0">
              <a:solidFill>
                <a:schemeClr val="tx2"/>
              </a:solidFill>
            </a:endParaRPr>
          </a:p>
        </p:txBody>
      </p:sp>
    </p:spTree>
    <p:extLst>
      <p:ext uri="{BB962C8B-B14F-4D97-AF65-F5344CB8AC3E}">
        <p14:creationId xmlns:p14="http://schemas.microsoft.com/office/powerpoint/2010/main" val="17483445"/>
      </p:ext>
    </p:extLst>
  </p:cSld>
  <p:clrMapOvr>
    <a:masterClrMapping/>
  </p:clrMapOvr>
  <mc:AlternateContent xmlns:mc="http://schemas.openxmlformats.org/markup-compatibility/2006" xmlns:p14="http://schemas.microsoft.com/office/powerpoint/2010/main">
    <mc:Choice Requires="p14">
      <p:transition spd="slow" p14:dur="2000" advTm="37944"/>
    </mc:Choice>
    <mc:Fallback xmlns="">
      <p:transition xmlns:p14="http://schemas.microsoft.com/office/powerpoint/2010/main" spd="slow" advTm="3794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9990" y="1"/>
            <a:ext cx="9163990" cy="6869068"/>
          </a:xfrm>
          <a:prstGeom prst="rect">
            <a:avLst/>
          </a:prstGeom>
          <a:solidFill>
            <a:schemeClr val="accent1">
              <a:alpha val="54000"/>
            </a:schemeClr>
          </a:solidFill>
        </p:spPr>
      </p:pic>
      <p:sp>
        <p:nvSpPr>
          <p:cNvPr id="4" name="タイトル 1"/>
          <p:cNvSpPr>
            <a:spLocks noGrp="1"/>
          </p:cNvSpPr>
          <p:nvPr>
            <p:ph type="title"/>
          </p:nvPr>
        </p:nvSpPr>
        <p:spPr>
          <a:xfrm>
            <a:off x="19970" y="31629"/>
            <a:ext cx="8152430" cy="668985"/>
          </a:xfrm>
        </p:spPr>
        <p:txBody>
          <a:bodyPr>
            <a:normAutofit/>
          </a:bodyPr>
          <a:lstStyle/>
          <a:p>
            <a:pPr algn="l"/>
            <a:r>
              <a:rPr lang="ja-JP" altLang="en-US" sz="2800" dirty="0" smtClean="0">
                <a:solidFill>
                  <a:schemeClr val="tx2"/>
                </a:solidFill>
              </a:rPr>
              <a:t>提案する農機レンタルモデル</a:t>
            </a:r>
            <a:endParaRPr kumimoji="1" lang="ja-JP" altLang="en-US" sz="2800" dirty="0">
              <a:solidFill>
                <a:schemeClr val="tx2"/>
              </a:solidFill>
            </a:endParaRPr>
          </a:p>
        </p:txBody>
      </p:sp>
      <p:sp>
        <p:nvSpPr>
          <p:cNvPr id="5" name="正方形/長方形 4"/>
          <p:cNvSpPr/>
          <p:nvPr/>
        </p:nvSpPr>
        <p:spPr>
          <a:xfrm>
            <a:off x="579800" y="1965973"/>
            <a:ext cx="936104" cy="3168352"/>
          </a:xfrm>
          <a:prstGeom prst="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smtClean="0">
                <a:solidFill>
                  <a:schemeClr val="tx2"/>
                </a:solidFill>
              </a:rPr>
              <a:t>農機メーカー</a:t>
            </a:r>
            <a:endParaRPr kumimoji="1" lang="ja-JP" altLang="en-US" sz="2400" b="1" dirty="0">
              <a:solidFill>
                <a:schemeClr val="tx2"/>
              </a:solidFill>
            </a:endParaRPr>
          </a:p>
        </p:txBody>
      </p:sp>
      <p:sp>
        <p:nvSpPr>
          <p:cNvPr id="7" name="円/楕円 6"/>
          <p:cNvSpPr/>
          <p:nvPr/>
        </p:nvSpPr>
        <p:spPr>
          <a:xfrm>
            <a:off x="3382134" y="2606443"/>
            <a:ext cx="1656184" cy="1656184"/>
          </a:xfrm>
          <a:prstGeom prst="ellips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FF0000"/>
                </a:solidFill>
              </a:rPr>
              <a:t>大学生組織</a:t>
            </a:r>
            <a:endParaRPr kumimoji="1" lang="ja-JP" altLang="en-US" sz="2400" b="1" dirty="0">
              <a:solidFill>
                <a:srgbClr val="FF0000"/>
              </a:solidFill>
            </a:endParaRPr>
          </a:p>
        </p:txBody>
      </p:sp>
      <p:sp>
        <p:nvSpPr>
          <p:cNvPr id="14" name="円/楕円 13"/>
          <p:cNvSpPr/>
          <p:nvPr/>
        </p:nvSpPr>
        <p:spPr>
          <a:xfrm>
            <a:off x="7256149" y="491412"/>
            <a:ext cx="778392" cy="756084"/>
          </a:xfrm>
          <a:prstGeom prst="ellips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2" name="円/楕円 21"/>
          <p:cNvSpPr/>
          <p:nvPr/>
        </p:nvSpPr>
        <p:spPr>
          <a:xfrm>
            <a:off x="8034541" y="1280897"/>
            <a:ext cx="778392" cy="756084"/>
          </a:xfrm>
          <a:prstGeom prst="ellips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3" name="円/楕円 22"/>
          <p:cNvSpPr/>
          <p:nvPr/>
        </p:nvSpPr>
        <p:spPr>
          <a:xfrm>
            <a:off x="8034541" y="2335121"/>
            <a:ext cx="778392" cy="756084"/>
          </a:xfrm>
          <a:prstGeom prst="ellips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4" name="円/楕円 23"/>
          <p:cNvSpPr/>
          <p:nvPr/>
        </p:nvSpPr>
        <p:spPr>
          <a:xfrm>
            <a:off x="8034541" y="3550149"/>
            <a:ext cx="778392" cy="756084"/>
          </a:xfrm>
          <a:prstGeom prst="ellips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5" name="円/楕円 24"/>
          <p:cNvSpPr/>
          <p:nvPr/>
        </p:nvSpPr>
        <p:spPr>
          <a:xfrm>
            <a:off x="8034541" y="4713964"/>
            <a:ext cx="778392" cy="756084"/>
          </a:xfrm>
          <a:prstGeom prst="ellips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sp>
        <p:nvSpPr>
          <p:cNvPr id="26" name="円/楕円 25"/>
          <p:cNvSpPr/>
          <p:nvPr/>
        </p:nvSpPr>
        <p:spPr>
          <a:xfrm>
            <a:off x="7256149" y="5470048"/>
            <a:ext cx="778392" cy="756084"/>
          </a:xfrm>
          <a:prstGeom prst="ellips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2">
                    <a:lumMod val="75000"/>
                  </a:schemeClr>
                </a:solidFill>
              </a:rPr>
              <a:t>民</a:t>
            </a:r>
            <a:endParaRPr kumimoji="1" lang="ja-JP" altLang="en-US" sz="2400" b="1" dirty="0">
              <a:solidFill>
                <a:schemeClr val="tx2">
                  <a:lumMod val="75000"/>
                </a:schemeClr>
              </a:solidFill>
            </a:endParaRPr>
          </a:p>
        </p:txBody>
      </p:sp>
      <p:cxnSp>
        <p:nvCxnSpPr>
          <p:cNvPr id="33" name="直線矢印コネクタ 32"/>
          <p:cNvCxnSpPr>
            <a:stCxn id="14" idx="3"/>
            <a:endCxn id="7" idx="6"/>
          </p:cNvCxnSpPr>
          <p:nvPr/>
        </p:nvCxnSpPr>
        <p:spPr>
          <a:xfrm flipH="1">
            <a:off x="5038318" y="1136770"/>
            <a:ext cx="2331824" cy="229776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9" name="直線矢印コネクタ 38"/>
          <p:cNvCxnSpPr>
            <a:stCxn id="7" idx="6"/>
            <a:endCxn id="22" idx="3"/>
          </p:cNvCxnSpPr>
          <p:nvPr/>
        </p:nvCxnSpPr>
        <p:spPr>
          <a:xfrm flipV="1">
            <a:off x="5038318" y="1926255"/>
            <a:ext cx="3110216" cy="150828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1" name="直線矢印コネクタ 40"/>
          <p:cNvCxnSpPr>
            <a:stCxn id="7" idx="6"/>
            <a:endCxn id="23" idx="2"/>
          </p:cNvCxnSpPr>
          <p:nvPr/>
        </p:nvCxnSpPr>
        <p:spPr>
          <a:xfrm flipV="1">
            <a:off x="5038318" y="2713163"/>
            <a:ext cx="2996223" cy="72137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4" name="直線矢印コネクタ 43"/>
          <p:cNvCxnSpPr>
            <a:stCxn id="7" idx="6"/>
            <a:endCxn id="24" idx="2"/>
          </p:cNvCxnSpPr>
          <p:nvPr/>
        </p:nvCxnSpPr>
        <p:spPr>
          <a:xfrm>
            <a:off x="5038318" y="3434535"/>
            <a:ext cx="2996223" cy="49365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8" name="直線矢印コネクタ 47"/>
          <p:cNvCxnSpPr>
            <a:stCxn id="7" idx="6"/>
            <a:endCxn id="25" idx="1"/>
          </p:cNvCxnSpPr>
          <p:nvPr/>
        </p:nvCxnSpPr>
        <p:spPr>
          <a:xfrm>
            <a:off x="5038318" y="3434535"/>
            <a:ext cx="3110216" cy="139015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0" name="直線矢印コネクタ 49"/>
          <p:cNvCxnSpPr>
            <a:stCxn id="7" idx="6"/>
            <a:endCxn id="26" idx="1"/>
          </p:cNvCxnSpPr>
          <p:nvPr/>
        </p:nvCxnSpPr>
        <p:spPr>
          <a:xfrm>
            <a:off x="5038318" y="3434535"/>
            <a:ext cx="2331824" cy="214623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3" name="直線矢印コネクタ 52"/>
          <p:cNvCxnSpPr>
            <a:stCxn id="5" idx="3"/>
            <a:endCxn id="7" idx="2"/>
          </p:cNvCxnSpPr>
          <p:nvPr/>
        </p:nvCxnSpPr>
        <p:spPr>
          <a:xfrm flipV="1">
            <a:off x="1515904" y="3434535"/>
            <a:ext cx="1866230" cy="1156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8" name="タイトル 1"/>
          <p:cNvSpPr txBox="1">
            <a:spLocks/>
          </p:cNvSpPr>
          <p:nvPr/>
        </p:nvSpPr>
        <p:spPr>
          <a:xfrm>
            <a:off x="-19990" y="609449"/>
            <a:ext cx="6804248"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dirty="0">
              <a:solidFill>
                <a:schemeClr val="tx2"/>
              </a:solidFill>
            </a:endParaRPr>
          </a:p>
        </p:txBody>
      </p:sp>
      <p:sp>
        <p:nvSpPr>
          <p:cNvPr id="59" name="タイトル 1"/>
          <p:cNvSpPr txBox="1">
            <a:spLocks/>
          </p:cNvSpPr>
          <p:nvPr/>
        </p:nvSpPr>
        <p:spPr>
          <a:xfrm>
            <a:off x="89756" y="700614"/>
            <a:ext cx="7096122" cy="13158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rgbClr val="FF0000"/>
                </a:solidFill>
              </a:rPr>
              <a:t>メーカー直属の大学生組織</a:t>
            </a:r>
            <a:r>
              <a:rPr lang="ja-JP" altLang="en-US" sz="3600" dirty="0" smtClean="0">
                <a:solidFill>
                  <a:schemeClr val="tx2"/>
                </a:solidFill>
              </a:rPr>
              <a:t>を作り</a:t>
            </a:r>
            <a:endParaRPr lang="en-US" altLang="ja-JP" sz="3600" dirty="0" smtClean="0">
              <a:solidFill>
                <a:schemeClr val="tx2"/>
              </a:solidFill>
            </a:endParaRPr>
          </a:p>
          <a:p>
            <a:pPr algn="l"/>
            <a:r>
              <a:rPr lang="ja-JP" altLang="en-US" sz="3600" dirty="0" smtClean="0">
                <a:solidFill>
                  <a:schemeClr val="tx2"/>
                </a:solidFill>
              </a:rPr>
              <a:t>農機の管理、メンテナンスを実施。</a:t>
            </a:r>
            <a:endParaRPr lang="ja-JP" altLang="en-US" sz="3600" dirty="0">
              <a:solidFill>
                <a:schemeClr val="tx2"/>
              </a:solidFill>
            </a:endParaRPr>
          </a:p>
        </p:txBody>
      </p:sp>
      <p:sp>
        <p:nvSpPr>
          <p:cNvPr id="27" name="タイトル 1"/>
          <p:cNvSpPr txBox="1">
            <a:spLocks/>
          </p:cNvSpPr>
          <p:nvPr/>
        </p:nvSpPr>
        <p:spPr>
          <a:xfrm>
            <a:off x="179512" y="5033893"/>
            <a:ext cx="6768752" cy="16813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t>→</a:t>
            </a:r>
            <a:r>
              <a:rPr lang="ja-JP" altLang="en-US" sz="3600" dirty="0" smtClean="0">
                <a:solidFill>
                  <a:srgbClr val="FF0000"/>
                </a:solidFill>
              </a:rPr>
              <a:t>低価格かつ高効率な</a:t>
            </a:r>
            <a:r>
              <a:rPr lang="en-US" altLang="ja-JP" sz="3600" dirty="0" smtClean="0">
                <a:solidFill>
                  <a:srgbClr val="FF0000"/>
                </a:solidFill>
              </a:rPr>
              <a:t/>
            </a:r>
            <a:br>
              <a:rPr lang="en-US" altLang="ja-JP" sz="3600" dirty="0" smtClean="0">
                <a:solidFill>
                  <a:srgbClr val="FF0000"/>
                </a:solidFill>
              </a:rPr>
            </a:br>
            <a:r>
              <a:rPr lang="ja-JP" altLang="en-US" sz="3600" dirty="0" smtClean="0">
                <a:solidFill>
                  <a:srgbClr val="FF0000"/>
                </a:solidFill>
              </a:rPr>
              <a:t>　　　　　</a:t>
            </a:r>
            <a:r>
              <a:rPr lang="ja-JP" altLang="en-US" sz="3600" dirty="0" smtClean="0">
                <a:solidFill>
                  <a:schemeClr val="tx2"/>
                </a:solidFill>
              </a:rPr>
              <a:t>農機レンタルが実現！</a:t>
            </a:r>
            <a:endParaRPr lang="en-US" altLang="ja-JP" sz="3600" dirty="0" smtClean="0">
              <a:solidFill>
                <a:schemeClr val="tx2"/>
              </a:solidFill>
            </a:endParaRPr>
          </a:p>
        </p:txBody>
      </p:sp>
    </p:spTree>
    <p:extLst>
      <p:ext uri="{BB962C8B-B14F-4D97-AF65-F5344CB8AC3E}">
        <p14:creationId xmlns:p14="http://schemas.microsoft.com/office/powerpoint/2010/main" val="3393452172"/>
      </p:ext>
    </p:extLst>
  </p:cSld>
  <p:clrMapOvr>
    <a:masterClrMapping/>
  </p:clrMapOvr>
  <mc:AlternateContent xmlns:mc="http://schemas.openxmlformats.org/markup-compatibility/2006" xmlns:p14="http://schemas.microsoft.com/office/powerpoint/2010/main">
    <mc:Choice Requires="p14">
      <p:transition spd="slow" p14:dur="2000" advTm="36310"/>
    </mc:Choice>
    <mc:Fallback xmlns="">
      <p:transition xmlns:p14="http://schemas.microsoft.com/office/powerpoint/2010/main" spd="slow" advTm="363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9461" name="図 12" descr="SIBP新ロゴ.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スライド番号プレースホルダー 1"/>
          <p:cNvSpPr>
            <a:spLocks noGrp="1"/>
          </p:cNvSpPr>
          <p:nvPr>
            <p:ph type="sldNum" sz="quarter" idx="12"/>
          </p:nvPr>
        </p:nvSpPr>
        <p:spPr bwMode="auto">
          <a:xfrm>
            <a:off x="6927850" y="657984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D8ED3660-2C32-2340-B2F3-D54846878BF6}" type="slidenum">
              <a:rPr lang="ja-JP" altLang="en-US" sz="1600">
                <a:solidFill>
                  <a:srgbClr val="898989"/>
                </a:solidFill>
              </a:rPr>
              <a:pPr/>
              <a:t>3</a:t>
            </a:fld>
            <a:endParaRPr lang="ja-JP" altLang="en-US" sz="1600" dirty="0">
              <a:solidFill>
                <a:srgbClr val="898989"/>
              </a:solidFill>
            </a:endParaRPr>
          </a:p>
        </p:txBody>
      </p:sp>
      <p:sp>
        <p:nvSpPr>
          <p:cNvPr id="19463" name="フッター プレースホルダー 2"/>
          <p:cNvSpPr>
            <a:spLocks noGrp="1"/>
          </p:cNvSpPr>
          <p:nvPr>
            <p:ph type="ftr" sz="quarter" idx="11"/>
          </p:nvPr>
        </p:nvSpPr>
        <p:spPr bwMode="auto">
          <a:xfrm>
            <a:off x="3118847" y="65976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cxnSp>
        <p:nvCxnSpPr>
          <p:cNvPr id="13" name="直線コネクタ 12"/>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14" name="直線コネクタ 13"/>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sp>
        <p:nvSpPr>
          <p:cNvPr id="19467" name="正方形/長方形 19"/>
          <p:cNvSpPr>
            <a:spLocks noChangeArrowheads="1"/>
          </p:cNvSpPr>
          <p:nvPr/>
        </p:nvSpPr>
        <p:spPr bwMode="auto">
          <a:xfrm>
            <a:off x="28574" y="0"/>
            <a:ext cx="634567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a:lnSpc>
                <a:spcPct val="90000"/>
              </a:lnSpc>
              <a:buClr>
                <a:srgbClr val="000000"/>
              </a:buClr>
              <a:buSzPct val="100000"/>
            </a:pPr>
            <a:r>
              <a:rPr kumimoji="0" lang="ja-JP" altLang="en-US" sz="2800" dirty="0">
                <a:latin typeface="メイリオ" pitchFamily="50" charset="-128"/>
                <a:ea typeface="メイリオ" pitchFamily="50" charset="-128"/>
                <a:cs typeface="メイリオ" pitchFamily="50" charset="-128"/>
              </a:rPr>
              <a:t>活動</a:t>
            </a:r>
            <a:r>
              <a:rPr kumimoji="0" lang="ja-JP" altLang="en-US" sz="2800" dirty="0" smtClean="0">
                <a:latin typeface="メイリオ" pitchFamily="50" charset="-128"/>
                <a:ea typeface="メイリオ" pitchFamily="50" charset="-128"/>
                <a:cs typeface="メイリオ" pitchFamily="50" charset="-128"/>
              </a:rPr>
              <a:t>内容</a:t>
            </a:r>
            <a:r>
              <a:rPr kumimoji="0" lang="en-US" altLang="ja-JP" sz="2800" dirty="0" smtClean="0">
                <a:latin typeface="メイリオ" pitchFamily="50" charset="-128"/>
                <a:ea typeface="メイリオ" pitchFamily="50" charset="-128"/>
                <a:cs typeface="メイリオ" pitchFamily="50" charset="-128"/>
              </a:rPr>
              <a:t>(</a:t>
            </a:r>
            <a:r>
              <a:rPr kumimoji="0" lang="ja-JP" altLang="en-US" sz="2800" dirty="0" smtClean="0">
                <a:latin typeface="メイリオ" pitchFamily="50" charset="-128"/>
                <a:ea typeface="メイリオ" pitchFamily="50" charset="-128"/>
                <a:cs typeface="メイリオ" pitchFamily="50" charset="-128"/>
              </a:rPr>
              <a:t>各アクターとの相関図</a:t>
            </a:r>
            <a:r>
              <a:rPr kumimoji="0" lang="en-US" altLang="ja-JP" sz="2800" dirty="0" smtClean="0">
                <a:latin typeface="メイリオ" pitchFamily="50" charset="-128"/>
                <a:ea typeface="メイリオ" pitchFamily="50" charset="-128"/>
                <a:cs typeface="メイリオ" pitchFamily="50" charset="-128"/>
              </a:rPr>
              <a:t>)</a:t>
            </a:r>
            <a:endParaRPr kumimoji="0" lang="en-US" altLang="ja-JP" sz="2800" dirty="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08" y="1807417"/>
            <a:ext cx="7487392" cy="486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23528" y="620688"/>
            <a:ext cx="7920880" cy="954107"/>
          </a:xfrm>
          <a:prstGeom prst="rect">
            <a:avLst/>
          </a:prstGeom>
          <a:noFill/>
        </p:spPr>
        <p:txBody>
          <a:bodyPr wrap="square" rtlCol="0">
            <a:spAutoFit/>
          </a:bodyPr>
          <a:lstStyle/>
          <a:p>
            <a:r>
              <a:rPr kumimoji="1" lang="ja-JP" altLang="en-US" sz="2800" dirty="0" smtClean="0">
                <a:latin typeface="メイリオ" pitchFamily="50" charset="-128"/>
                <a:ea typeface="メイリオ" pitchFamily="50" charset="-128"/>
                <a:cs typeface="メイリオ" pitchFamily="50" charset="-128"/>
              </a:rPr>
              <a:t>全てのアクターに社会的価値を提供することを目指して活動しています。</a:t>
            </a:r>
            <a:endParaRPr kumimoji="1"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49877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671"/>
            <a:ext cx="8352928" cy="778098"/>
          </a:xfrm>
        </p:spPr>
        <p:txBody>
          <a:bodyPr>
            <a:noAutofit/>
          </a:bodyPr>
          <a:lstStyle/>
          <a:p>
            <a:pPr algn="l"/>
            <a:r>
              <a:rPr lang="ja-JP" altLang="en-US" sz="3200" dirty="0">
                <a:solidFill>
                  <a:schemeClr val="tx1">
                    <a:lumMod val="85000"/>
                    <a:lumOff val="15000"/>
                  </a:schemeClr>
                </a:solidFill>
                <a:latin typeface="メイリオ" pitchFamily="50" charset="-128"/>
                <a:ea typeface="メイリオ" pitchFamily="50" charset="-128"/>
                <a:cs typeface="メイリオ" pitchFamily="50" charset="-128"/>
              </a:rPr>
              <a:t>インド人</a:t>
            </a:r>
            <a:r>
              <a:rPr lang="ja-JP" altLang="en-US" sz="3200" dirty="0" smtClean="0">
                <a:solidFill>
                  <a:schemeClr val="tx1">
                    <a:lumMod val="85000"/>
                    <a:lumOff val="15000"/>
                  </a:schemeClr>
                </a:solidFill>
                <a:latin typeface="メイリオ" pitchFamily="50" charset="-128"/>
                <a:ea typeface="メイリオ" pitchFamily="50" charset="-128"/>
                <a:cs typeface="メイリオ" pitchFamily="50" charset="-128"/>
              </a:rPr>
              <a:t>大学生の強み</a:t>
            </a:r>
            <a:endParaRPr kumimoji="1" lang="ja-JP" altLang="en-US" sz="3200"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95536" y="692696"/>
            <a:ext cx="8496944" cy="461665"/>
          </a:xfrm>
          <a:prstGeom prst="rect">
            <a:avLst/>
          </a:prstGeom>
          <a:noFill/>
        </p:spPr>
        <p:txBody>
          <a:bodyPr wrap="square" rtlCol="0">
            <a:spAutoFit/>
          </a:bodyPr>
          <a:lstStyle/>
          <a:p>
            <a:r>
              <a:rPr lang="ja-JP" altLang="en-US" sz="2400" dirty="0">
                <a:solidFill>
                  <a:schemeClr val="tx1">
                    <a:lumMod val="85000"/>
                    <a:lumOff val="15000"/>
                  </a:schemeClr>
                </a:solidFill>
                <a:latin typeface="メイリオ" pitchFamily="50" charset="-128"/>
                <a:ea typeface="メイリオ" pitchFamily="50" charset="-128"/>
                <a:cs typeface="メイリオ" pitchFamily="50" charset="-128"/>
              </a:rPr>
              <a:t>インド人</a:t>
            </a:r>
            <a:r>
              <a:rPr lang="ja-JP" altLang="en-US" sz="2400" dirty="0" smtClean="0">
                <a:solidFill>
                  <a:schemeClr val="tx1">
                    <a:lumMod val="85000"/>
                    <a:lumOff val="15000"/>
                  </a:schemeClr>
                </a:solidFill>
                <a:latin typeface="メイリオ" pitchFamily="50" charset="-128"/>
                <a:ea typeface="メイリオ" pitchFamily="50" charset="-128"/>
                <a:cs typeface="メイリオ" pitchFamily="50" charset="-128"/>
              </a:rPr>
              <a:t>大学生は良いビジネスパートナーになり得る。</a:t>
            </a:r>
            <a:endParaRPr kumimoji="1" lang="en-US" altLang="ja-JP" sz="2400"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467544" y="1124744"/>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pic>
        <p:nvPicPr>
          <p:cNvPr id="5122" name="Picture 2" descr="https://fbcdn-sphotos-d-a.akamaihd.net/hphotos-ak-ash4/524654_264361623692292_214747348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312369"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899592" y="5766519"/>
            <a:ext cx="2664297" cy="523220"/>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我々の調査に協力経験のある</a:t>
            </a:r>
            <a:r>
              <a:rPr kumimoji="1" lang="en-US" altLang="ja-JP" sz="1400" dirty="0" smtClean="0">
                <a:latin typeface="メイリオ" pitchFamily="50" charset="-128"/>
                <a:ea typeface="メイリオ" pitchFamily="50" charset="-128"/>
                <a:cs typeface="メイリオ" pitchFamily="50" charset="-128"/>
              </a:rPr>
              <a:t/>
            </a:r>
            <a:br>
              <a:rPr kumimoji="1" lang="en-US" altLang="ja-JP" sz="1400" dirty="0" smtClean="0">
                <a:latin typeface="メイリオ" pitchFamily="50" charset="-128"/>
                <a:ea typeface="メイリオ" pitchFamily="50" charset="-128"/>
                <a:cs typeface="メイリオ" pitchFamily="50" charset="-128"/>
              </a:rPr>
            </a:br>
            <a:r>
              <a:rPr kumimoji="1" lang="ja-JP" altLang="en-US" sz="1400" dirty="0" smtClean="0">
                <a:latin typeface="メイリオ" pitchFamily="50" charset="-128"/>
                <a:ea typeface="メイリオ" pitchFamily="50" charset="-128"/>
                <a:cs typeface="メイリオ" pitchFamily="50" charset="-128"/>
              </a:rPr>
              <a:t>大学生の</a:t>
            </a:r>
            <a:r>
              <a:rPr kumimoji="1" lang="en-US" altLang="ja-JP" sz="1400" dirty="0" err="1" smtClean="0">
                <a:latin typeface="メイリオ" pitchFamily="50" charset="-128"/>
                <a:ea typeface="メイリオ" pitchFamily="50" charset="-128"/>
                <a:cs typeface="メイリオ" pitchFamily="50" charset="-128"/>
              </a:rPr>
              <a:t>Anbu</a:t>
            </a:r>
            <a:r>
              <a:rPr lang="ja-JP" altLang="en-US" sz="1400" dirty="0" smtClean="0">
                <a:latin typeface="メイリオ" pitchFamily="50" charset="-128"/>
                <a:ea typeface="メイリオ" pitchFamily="50" charset="-128"/>
                <a:cs typeface="メイリオ" pitchFamily="50" charset="-128"/>
              </a:rPr>
              <a:t>・</a:t>
            </a:r>
            <a:r>
              <a:rPr lang="en-US" altLang="ja-JP" sz="1400" dirty="0" err="1" smtClean="0">
                <a:latin typeface="メイリオ" pitchFamily="50" charset="-128"/>
                <a:ea typeface="メイリオ" pitchFamily="50" charset="-128"/>
                <a:cs typeface="メイリオ" pitchFamily="50" charset="-128"/>
              </a:rPr>
              <a:t>Kkarasan</a:t>
            </a:r>
            <a:r>
              <a:rPr lang="ja-JP" altLang="en-US" sz="1400" dirty="0" smtClean="0">
                <a:latin typeface="メイリオ" pitchFamily="50" charset="-128"/>
                <a:ea typeface="メイリオ" pitchFamily="50" charset="-128"/>
                <a:cs typeface="メイリオ" pitchFamily="50" charset="-128"/>
              </a:rPr>
              <a:t>氏</a:t>
            </a:r>
            <a:endParaRPr kumimoji="1" lang="ja-JP" altLang="en-US" sz="1400" dirty="0">
              <a:latin typeface="メイリオ" pitchFamily="50" charset="-128"/>
              <a:ea typeface="メイリオ" pitchFamily="50" charset="-128"/>
              <a:cs typeface="メイリオ" pitchFamily="50" charset="-128"/>
            </a:endParaRPr>
          </a:p>
        </p:txBody>
      </p:sp>
      <p:sp>
        <p:nvSpPr>
          <p:cNvPr id="8" name="正方形/長方形 7"/>
          <p:cNvSpPr/>
          <p:nvPr/>
        </p:nvSpPr>
        <p:spPr>
          <a:xfrm>
            <a:off x="3707904" y="1628800"/>
            <a:ext cx="2511896" cy="2359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itchFamily="50" charset="-128"/>
                <a:ea typeface="メイリオ" pitchFamily="50" charset="-128"/>
                <a:cs typeface="メイリオ" pitchFamily="50" charset="-128"/>
              </a:rPr>
              <a:t>英語に</a:t>
            </a:r>
            <a:endParaRPr kumimoji="1" lang="en-US" altLang="ja-JP" b="1" dirty="0" smtClean="0">
              <a:latin typeface="メイリオ" pitchFamily="50" charset="-128"/>
              <a:ea typeface="メイリオ" pitchFamily="50" charset="-128"/>
              <a:cs typeface="メイリオ" pitchFamily="50" charset="-128"/>
            </a:endParaRPr>
          </a:p>
          <a:p>
            <a:pPr algn="ctr"/>
            <a:r>
              <a:rPr lang="ja-JP" altLang="en-US" b="1" dirty="0" smtClean="0">
                <a:latin typeface="メイリオ" pitchFamily="50" charset="-128"/>
                <a:ea typeface="メイリオ" pitchFamily="50" charset="-128"/>
                <a:cs typeface="メイリオ" pitchFamily="50" charset="-128"/>
              </a:rPr>
              <a:t>堪能な人材が多い</a:t>
            </a:r>
            <a:endParaRPr kumimoji="1" lang="ja-JP" altLang="en-US" b="1" dirty="0">
              <a:latin typeface="メイリオ" pitchFamily="50" charset="-128"/>
              <a:ea typeface="メイリオ" pitchFamily="50" charset="-128"/>
              <a:cs typeface="メイリオ" pitchFamily="50" charset="-128"/>
            </a:endParaRPr>
          </a:p>
        </p:txBody>
      </p:sp>
      <p:sp>
        <p:nvSpPr>
          <p:cNvPr id="14" name="正方形/長方形 13"/>
          <p:cNvSpPr/>
          <p:nvPr/>
        </p:nvSpPr>
        <p:spPr>
          <a:xfrm>
            <a:off x="6380584" y="4093840"/>
            <a:ext cx="2511896" cy="2359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itchFamily="50" charset="-128"/>
                <a:ea typeface="メイリオ" pitchFamily="50" charset="-128"/>
                <a:cs typeface="メイリオ" pitchFamily="50" charset="-128"/>
              </a:rPr>
              <a:t>インドの未来に</a:t>
            </a:r>
            <a:endParaRPr kumimoji="1" lang="en-US" altLang="ja-JP" b="1" dirty="0" smtClean="0">
              <a:latin typeface="メイリオ" pitchFamily="50" charset="-128"/>
              <a:ea typeface="メイリオ" pitchFamily="50" charset="-128"/>
              <a:cs typeface="メイリオ" pitchFamily="50" charset="-128"/>
            </a:endParaRPr>
          </a:p>
          <a:p>
            <a:pPr algn="ctr"/>
            <a:r>
              <a:rPr kumimoji="1" lang="ja-JP" altLang="en-US" b="1" dirty="0" smtClean="0">
                <a:latin typeface="メイリオ" pitchFamily="50" charset="-128"/>
                <a:ea typeface="メイリオ" pitchFamily="50" charset="-128"/>
                <a:cs typeface="メイリオ" pitchFamily="50" charset="-128"/>
              </a:rPr>
              <a:t>貢献したいという</a:t>
            </a:r>
            <a:endParaRPr kumimoji="1" lang="en-US" altLang="ja-JP" b="1" dirty="0" smtClean="0">
              <a:latin typeface="メイリオ" pitchFamily="50" charset="-128"/>
              <a:ea typeface="メイリオ" pitchFamily="50" charset="-128"/>
              <a:cs typeface="メイリオ" pitchFamily="50" charset="-128"/>
            </a:endParaRPr>
          </a:p>
          <a:p>
            <a:pPr algn="ctr"/>
            <a:r>
              <a:rPr lang="ja-JP" altLang="en-US" b="1" dirty="0" smtClean="0">
                <a:latin typeface="メイリオ" pitchFamily="50" charset="-128"/>
                <a:ea typeface="メイリオ" pitchFamily="50" charset="-128"/>
                <a:cs typeface="メイリオ" pitchFamily="50" charset="-128"/>
              </a:rPr>
              <a:t>想いが強い</a:t>
            </a:r>
            <a:endParaRPr kumimoji="1" lang="ja-JP" altLang="en-US" b="1" dirty="0">
              <a:latin typeface="メイリオ" pitchFamily="50" charset="-128"/>
              <a:ea typeface="メイリオ" pitchFamily="50" charset="-128"/>
              <a:cs typeface="メイリオ" pitchFamily="50" charset="-128"/>
            </a:endParaRPr>
          </a:p>
        </p:txBody>
      </p:sp>
      <p:sp>
        <p:nvSpPr>
          <p:cNvPr id="15" name="正方形/長方形 14"/>
          <p:cNvSpPr/>
          <p:nvPr/>
        </p:nvSpPr>
        <p:spPr>
          <a:xfrm>
            <a:off x="3707904" y="4093840"/>
            <a:ext cx="2511896" cy="2359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itchFamily="50" charset="-128"/>
                <a:ea typeface="メイリオ" pitchFamily="50" charset="-128"/>
                <a:cs typeface="メイリオ" pitchFamily="50" charset="-128"/>
              </a:rPr>
              <a:t>モバイルショップ</a:t>
            </a:r>
            <a:endParaRPr lang="en-US" altLang="ja-JP" dirty="0" smtClean="0">
              <a:latin typeface="メイリオ" pitchFamily="50" charset="-128"/>
              <a:ea typeface="メイリオ" pitchFamily="50" charset="-128"/>
              <a:cs typeface="メイリオ" pitchFamily="50" charset="-128"/>
            </a:endParaRPr>
          </a:p>
          <a:p>
            <a:pPr algn="ctr"/>
            <a:r>
              <a:rPr lang="ja-JP" altLang="en-US" dirty="0" smtClean="0">
                <a:latin typeface="メイリオ" pitchFamily="50" charset="-128"/>
                <a:ea typeface="メイリオ" pitchFamily="50" charset="-128"/>
                <a:cs typeface="メイリオ" pitchFamily="50" charset="-128"/>
              </a:rPr>
              <a:t>など、</a:t>
            </a:r>
            <a:endParaRPr lang="en-US" altLang="ja-JP" dirty="0" smtClean="0">
              <a:latin typeface="メイリオ" pitchFamily="50" charset="-128"/>
              <a:ea typeface="メイリオ" pitchFamily="50" charset="-128"/>
              <a:cs typeface="メイリオ" pitchFamily="50" charset="-128"/>
            </a:endParaRPr>
          </a:p>
          <a:p>
            <a:pPr algn="ctr"/>
            <a:r>
              <a:rPr lang="ja-JP" altLang="en-US" sz="2000" b="1" dirty="0" smtClean="0">
                <a:latin typeface="メイリオ" pitchFamily="50" charset="-128"/>
                <a:ea typeface="メイリオ" pitchFamily="50" charset="-128"/>
                <a:cs typeface="メイリオ" pitchFamily="50" charset="-128"/>
              </a:rPr>
              <a:t>大学生</a:t>
            </a:r>
            <a:r>
              <a:rPr lang="ja-JP" altLang="en-US" b="1" dirty="0" smtClean="0">
                <a:latin typeface="メイリオ" pitchFamily="50" charset="-128"/>
                <a:ea typeface="メイリオ" pitchFamily="50" charset="-128"/>
                <a:cs typeface="メイリオ" pitchFamily="50" charset="-128"/>
              </a:rPr>
              <a:t>が</a:t>
            </a:r>
            <a:endParaRPr lang="en-US" altLang="ja-JP" b="1" dirty="0" smtClean="0">
              <a:latin typeface="メイリオ" pitchFamily="50" charset="-128"/>
              <a:ea typeface="メイリオ" pitchFamily="50" charset="-128"/>
              <a:cs typeface="メイリオ" pitchFamily="50" charset="-128"/>
            </a:endParaRPr>
          </a:p>
          <a:p>
            <a:pPr algn="ctr"/>
            <a:r>
              <a:rPr lang="ja-JP" altLang="en-US" sz="2000" b="1" dirty="0" smtClean="0">
                <a:latin typeface="メイリオ" pitchFamily="50" charset="-128"/>
                <a:ea typeface="メイリオ" pitchFamily="50" charset="-128"/>
                <a:cs typeface="メイリオ" pitchFamily="50" charset="-128"/>
              </a:rPr>
              <a:t>ビジネス</a:t>
            </a:r>
            <a:r>
              <a:rPr lang="ja-JP" altLang="en-US" b="1" dirty="0" smtClean="0">
                <a:latin typeface="メイリオ" pitchFamily="50" charset="-128"/>
                <a:ea typeface="メイリオ" pitchFamily="50" charset="-128"/>
                <a:cs typeface="メイリオ" pitchFamily="50" charset="-128"/>
              </a:rPr>
              <a:t>を</a:t>
            </a:r>
            <a:r>
              <a:rPr lang="ja-JP" altLang="en-US" sz="2000" b="1" dirty="0" smtClean="0">
                <a:latin typeface="メイリオ" pitchFamily="50" charset="-128"/>
                <a:ea typeface="メイリオ" pitchFamily="50" charset="-128"/>
                <a:cs typeface="メイリオ" pitchFamily="50" charset="-128"/>
              </a:rPr>
              <a:t>経営</a:t>
            </a:r>
            <a:r>
              <a:rPr lang="ja-JP" altLang="en-US" b="1" dirty="0" smtClean="0">
                <a:latin typeface="メイリオ" pitchFamily="50" charset="-128"/>
                <a:ea typeface="メイリオ" pitchFamily="50" charset="-128"/>
                <a:cs typeface="メイリオ" pitchFamily="50" charset="-128"/>
              </a:rPr>
              <a:t>する</a:t>
            </a:r>
            <a:r>
              <a:rPr lang="ja-JP" altLang="en-US" sz="2000" b="1" dirty="0" smtClean="0">
                <a:latin typeface="メイリオ" pitchFamily="50" charset="-128"/>
                <a:ea typeface="メイリオ" pitchFamily="50" charset="-128"/>
                <a:cs typeface="メイリオ" pitchFamily="50" charset="-128"/>
              </a:rPr>
              <a:t>例</a:t>
            </a:r>
            <a:r>
              <a:rPr lang="ja-JP" altLang="en-US" dirty="0" smtClean="0">
                <a:latin typeface="メイリオ" pitchFamily="50" charset="-128"/>
                <a:ea typeface="メイリオ" pitchFamily="50" charset="-128"/>
                <a:cs typeface="メイリオ" pitchFamily="50" charset="-128"/>
              </a:rPr>
              <a:t>も</a:t>
            </a:r>
            <a:endParaRPr kumimoji="1" lang="ja-JP" altLang="en-US" dirty="0">
              <a:latin typeface="メイリオ" pitchFamily="50" charset="-128"/>
              <a:ea typeface="メイリオ" pitchFamily="50" charset="-128"/>
              <a:cs typeface="メイリオ" pitchFamily="50" charset="-128"/>
            </a:endParaRPr>
          </a:p>
        </p:txBody>
      </p:sp>
      <p:sp>
        <p:nvSpPr>
          <p:cNvPr id="16" name="正方形/長方形 15"/>
          <p:cNvSpPr/>
          <p:nvPr/>
        </p:nvSpPr>
        <p:spPr>
          <a:xfrm>
            <a:off x="6380584" y="1628800"/>
            <a:ext cx="2511896" cy="2359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itchFamily="50" charset="-128"/>
                <a:ea typeface="メイリオ" pitchFamily="50" charset="-128"/>
                <a:cs typeface="メイリオ" pitchFamily="50" charset="-128"/>
              </a:rPr>
              <a:t>機械に強い</a:t>
            </a:r>
            <a:endParaRPr kumimoji="1" lang="en-US" altLang="ja-JP" sz="2000" b="1" dirty="0" smtClean="0">
              <a:latin typeface="メイリオ" pitchFamily="50" charset="-128"/>
              <a:ea typeface="メイリオ" pitchFamily="50" charset="-128"/>
              <a:cs typeface="メイリオ" pitchFamily="50" charset="-128"/>
            </a:endParaRPr>
          </a:p>
          <a:p>
            <a:pPr algn="ctr"/>
            <a:r>
              <a:rPr lang="en-US"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機械工学専攻の</a:t>
            </a:r>
            <a:endParaRPr lang="en-US" altLang="ja-JP" dirty="0" smtClean="0">
              <a:latin typeface="メイリオ" pitchFamily="50" charset="-128"/>
              <a:ea typeface="メイリオ" pitchFamily="50" charset="-128"/>
              <a:cs typeface="メイリオ" pitchFamily="50" charset="-128"/>
            </a:endParaRPr>
          </a:p>
          <a:p>
            <a:pPr algn="ctr"/>
            <a:r>
              <a:rPr lang="ja-JP" altLang="en-US" dirty="0" smtClean="0">
                <a:latin typeface="メイリオ" pitchFamily="50" charset="-128"/>
                <a:ea typeface="メイリオ" pitchFamily="50" charset="-128"/>
                <a:cs typeface="メイリオ" pitchFamily="50" charset="-128"/>
              </a:rPr>
              <a:t>学生が多い</a:t>
            </a:r>
            <a:r>
              <a:rPr lang="ja-JP" altLang="en-US" dirty="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55400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671"/>
            <a:ext cx="6779096" cy="778098"/>
          </a:xfrm>
        </p:spPr>
        <p:txBody>
          <a:bodyPr>
            <a:normAutofit/>
          </a:bodyPr>
          <a:lstStyle/>
          <a:p>
            <a:pPr algn="l"/>
            <a:r>
              <a:rPr kumimoji="1" lang="ja-JP" altLang="en-US" sz="3200" dirty="0" smtClean="0">
                <a:solidFill>
                  <a:schemeClr val="tx1">
                    <a:lumMod val="85000"/>
                    <a:lumOff val="15000"/>
                  </a:schemeClr>
                </a:solidFill>
                <a:latin typeface="メイリオ" pitchFamily="50" charset="-128"/>
                <a:ea typeface="メイリオ" pitchFamily="50" charset="-128"/>
                <a:cs typeface="メイリオ" pitchFamily="50" charset="-128"/>
              </a:rPr>
              <a:t>プロジェクトの概要</a:t>
            </a:r>
            <a:endParaRPr kumimoji="1" lang="ja-JP" altLang="en-US" sz="3200"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4" name="ホームベース 3"/>
          <p:cNvSpPr/>
          <p:nvPr/>
        </p:nvSpPr>
        <p:spPr>
          <a:xfrm>
            <a:off x="611560" y="1412776"/>
            <a:ext cx="3312368" cy="72008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itchFamily="50" charset="-128"/>
                <a:ea typeface="メイリオ" pitchFamily="50" charset="-128"/>
                <a:cs typeface="メイリオ" pitchFamily="50" charset="-128"/>
              </a:rPr>
              <a:t>内容</a:t>
            </a:r>
            <a:endParaRPr kumimoji="1" lang="ja-JP" altLang="en-US" dirty="0">
              <a:latin typeface="メイリオ" pitchFamily="50" charset="-128"/>
              <a:ea typeface="メイリオ" pitchFamily="50" charset="-128"/>
              <a:cs typeface="メイリオ" pitchFamily="50" charset="-128"/>
            </a:endParaRPr>
          </a:p>
        </p:txBody>
      </p:sp>
      <p:sp>
        <p:nvSpPr>
          <p:cNvPr id="5" name="ホームベース 4"/>
          <p:cNvSpPr/>
          <p:nvPr/>
        </p:nvSpPr>
        <p:spPr>
          <a:xfrm>
            <a:off x="602432" y="2780928"/>
            <a:ext cx="3312368" cy="72008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itchFamily="50" charset="-128"/>
                <a:ea typeface="メイリオ" pitchFamily="50" charset="-128"/>
                <a:cs typeface="メイリオ" pitchFamily="50" charset="-128"/>
              </a:rPr>
              <a:t>関係者</a:t>
            </a:r>
            <a:endParaRPr kumimoji="1" lang="ja-JP" altLang="en-US" dirty="0">
              <a:latin typeface="メイリオ" pitchFamily="50" charset="-128"/>
              <a:ea typeface="メイリオ" pitchFamily="50" charset="-128"/>
              <a:cs typeface="メイリオ" pitchFamily="50" charset="-128"/>
            </a:endParaRPr>
          </a:p>
        </p:txBody>
      </p:sp>
      <p:sp>
        <p:nvSpPr>
          <p:cNvPr id="6" name="ホームベース 5"/>
          <p:cNvSpPr/>
          <p:nvPr/>
        </p:nvSpPr>
        <p:spPr>
          <a:xfrm>
            <a:off x="602432" y="4149080"/>
            <a:ext cx="3312368" cy="72008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itchFamily="50" charset="-128"/>
                <a:ea typeface="メイリオ" pitchFamily="50" charset="-128"/>
                <a:cs typeface="メイリオ" pitchFamily="50" charset="-128"/>
              </a:rPr>
              <a:t>スケジュール</a:t>
            </a:r>
            <a:endParaRPr kumimoji="1" lang="ja-JP" altLang="en-US" dirty="0">
              <a:latin typeface="メイリオ" pitchFamily="50" charset="-128"/>
              <a:ea typeface="メイリオ" pitchFamily="50" charset="-128"/>
              <a:cs typeface="メイリオ" pitchFamily="50" charset="-128"/>
            </a:endParaRPr>
          </a:p>
        </p:txBody>
      </p:sp>
      <p:sp>
        <p:nvSpPr>
          <p:cNvPr id="7" name="ホームベース 6"/>
          <p:cNvSpPr/>
          <p:nvPr/>
        </p:nvSpPr>
        <p:spPr>
          <a:xfrm>
            <a:off x="631337" y="5805264"/>
            <a:ext cx="3312368" cy="72008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itchFamily="50" charset="-128"/>
                <a:ea typeface="メイリオ" pitchFamily="50" charset="-128"/>
                <a:cs typeface="メイリオ" pitchFamily="50" charset="-128"/>
              </a:rPr>
              <a:t>実施場所</a:t>
            </a:r>
            <a:endParaRPr kumimoji="1" lang="ja-JP" altLang="en-US"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4231534" y="1364575"/>
            <a:ext cx="4660946" cy="1200329"/>
          </a:xfrm>
          <a:prstGeom prst="rect">
            <a:avLst/>
          </a:prstGeom>
          <a:noFill/>
        </p:spPr>
        <p:txBody>
          <a:bodyPr wrap="square" rtlCol="0">
            <a:spAutoFit/>
          </a:bodyPr>
          <a:lstStyle/>
          <a:p>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現地の大学生と協力し、農村部で田植機の実演を実施。</a:t>
            </a:r>
            <a:r>
              <a:rPr kumimoji="1"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大学生を利用した農機普及モデルの可能性</a:t>
            </a: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を検証。活動報告書を作成。田植機普及のためのビジネスモデルを考案。</a:t>
            </a:r>
            <a:endParaRPr kumimoji="1" lang="ja-JP" altLang="en-US"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4231534" y="2732727"/>
            <a:ext cx="4464496" cy="1200329"/>
          </a:xfrm>
          <a:prstGeom prst="rect">
            <a:avLst/>
          </a:prstGeom>
          <a:noFill/>
        </p:spPr>
        <p:txBody>
          <a:bodyPr wrap="square" rtlCol="0">
            <a:spAutoFit/>
          </a:bodyPr>
          <a:lstStyle/>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・プロジェクトコアメンバー</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
            </a:r>
            <a:b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b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NGO</a:t>
            </a:r>
            <a:r>
              <a:rPr lang="ja-JP" altLang="en-US" dirty="0">
                <a:solidFill>
                  <a:schemeClr val="tx1">
                    <a:lumMod val="85000"/>
                    <a:lumOff val="15000"/>
                  </a:schemeClr>
                </a:solidFill>
                <a:latin typeface="メイリオ" pitchFamily="50" charset="-128"/>
                <a:ea typeface="メイリオ" pitchFamily="50" charset="-128"/>
                <a:cs typeface="メイリオ" pitchFamily="50" charset="-128"/>
              </a:rPr>
              <a:t> </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SALT(</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インド農村部で活動</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a:t>
            </a:r>
          </a:p>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・インド人学生</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・農機メーカー様のインド駐在の方</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250297" y="4111912"/>
            <a:ext cx="4464496" cy="1477328"/>
          </a:xfrm>
          <a:prstGeom prst="rect">
            <a:avLst/>
          </a:prstGeom>
          <a:noFill/>
        </p:spPr>
        <p:txBody>
          <a:bodyPr wrap="square" rtlCol="0">
            <a:spAutoFit/>
          </a:bodyPr>
          <a:lstStyle/>
          <a:p>
            <a:r>
              <a:rPr lang="en-US" altLang="ja-JP" b="1" dirty="0" smtClean="0">
                <a:solidFill>
                  <a:schemeClr val="tx1">
                    <a:lumMod val="85000"/>
                    <a:lumOff val="15000"/>
                  </a:schemeClr>
                </a:solidFill>
                <a:latin typeface="メイリオ" pitchFamily="50" charset="-128"/>
                <a:ea typeface="メイリオ" pitchFamily="50" charset="-128"/>
                <a:cs typeface="メイリオ" pitchFamily="50" charset="-128"/>
              </a:rPr>
              <a:t>8</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月</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に渡航し、プロジェクト実施の</a:t>
            </a:r>
            <a:r>
              <a:rPr lang="ja-JP" altLang="en-US" dirty="0">
                <a:solidFill>
                  <a:schemeClr val="tx1">
                    <a:lumMod val="85000"/>
                    <a:lumOff val="15000"/>
                  </a:schemeClr>
                </a:solidFill>
                <a:latin typeface="メイリオ" pitchFamily="50" charset="-128"/>
                <a:ea typeface="メイリオ" pitchFamily="50" charset="-128"/>
                <a:cs typeface="メイリオ" pitchFamily="50" charset="-128"/>
              </a:rPr>
              <a:t>ため</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の下準備とプロジェクトの課題の洗い出しのための調査を実行。</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r>
              <a:rPr lang="en-US" altLang="ja-JP" b="1" dirty="0" smtClean="0">
                <a:solidFill>
                  <a:schemeClr val="tx1">
                    <a:lumMod val="85000"/>
                    <a:lumOff val="15000"/>
                  </a:schemeClr>
                </a:solidFill>
                <a:latin typeface="メイリオ" pitchFamily="50" charset="-128"/>
                <a:ea typeface="メイリオ" pitchFamily="50" charset="-128"/>
                <a:cs typeface="メイリオ" pitchFamily="50" charset="-128"/>
              </a:rPr>
              <a:t>11</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月</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に実際に選定したインド農家に田植機を利用してもらう。</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4266626" y="5807005"/>
            <a:ext cx="4464496" cy="646331"/>
          </a:xfrm>
          <a:prstGeom prst="rect">
            <a:avLst/>
          </a:prstGeom>
          <a:noFill/>
        </p:spPr>
        <p:txBody>
          <a:bodyPr wrap="square" rtlCol="0">
            <a:spAutoFit/>
          </a:bodyPr>
          <a:lstStyle/>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タミルナードゥ州ディンディクル</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
            </a:r>
            <a:b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b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マドライ</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から車で</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1</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時間ほど</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a:t>
            </a:r>
          </a:p>
        </p:txBody>
      </p:sp>
      <p:cxnSp>
        <p:nvCxnSpPr>
          <p:cNvPr id="14" name="直線コネクタ 13"/>
          <p:cNvCxnSpPr/>
          <p:nvPr/>
        </p:nvCxnSpPr>
        <p:spPr>
          <a:xfrm>
            <a:off x="4266626" y="2564904"/>
            <a:ext cx="4625854"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cxnSp>
        <p:nvCxnSpPr>
          <p:cNvPr id="16" name="直線コネクタ 15"/>
          <p:cNvCxnSpPr/>
          <p:nvPr/>
        </p:nvCxnSpPr>
        <p:spPr>
          <a:xfrm>
            <a:off x="4283968" y="3933056"/>
            <a:ext cx="4625854"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cxnSp>
        <p:nvCxnSpPr>
          <p:cNvPr id="18" name="直線コネクタ 17"/>
          <p:cNvCxnSpPr/>
          <p:nvPr/>
        </p:nvCxnSpPr>
        <p:spPr>
          <a:xfrm>
            <a:off x="4283968" y="5589240"/>
            <a:ext cx="4625854"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sp>
        <p:nvSpPr>
          <p:cNvPr id="19" name="テキスト ボックス 18"/>
          <p:cNvSpPr txBox="1"/>
          <p:nvPr/>
        </p:nvSpPr>
        <p:spPr>
          <a:xfrm>
            <a:off x="395536" y="692696"/>
            <a:ext cx="8496944" cy="461665"/>
          </a:xfrm>
          <a:prstGeom prst="rect">
            <a:avLst/>
          </a:prstGeom>
          <a:noFill/>
        </p:spPr>
        <p:txBody>
          <a:bodyPr wrap="square" rtlCol="0">
            <a:spAutoFit/>
          </a:bodyPr>
          <a:lstStyle/>
          <a:p>
            <a:r>
              <a:rPr lang="ja-JP" altLang="en-US" sz="2400" dirty="0" smtClean="0">
                <a:solidFill>
                  <a:schemeClr val="tx1">
                    <a:lumMod val="85000"/>
                    <a:lumOff val="15000"/>
                  </a:schemeClr>
                </a:solidFill>
                <a:latin typeface="メイリオ" pitchFamily="50" charset="-128"/>
                <a:ea typeface="メイリオ" pitchFamily="50" charset="-128"/>
                <a:cs typeface="メイリオ" pitchFamily="50" charset="-128"/>
              </a:rPr>
              <a:t>現地大学生と協力し、田植機の試験導入を実施。</a:t>
            </a:r>
            <a:endParaRPr kumimoji="1" lang="ja-JP" altLang="en-US" sz="2400" dirty="0">
              <a:solidFill>
                <a:schemeClr val="tx1">
                  <a:lumMod val="85000"/>
                  <a:lumOff val="15000"/>
                </a:schemeClr>
              </a:solidFill>
              <a:latin typeface="メイリオ" pitchFamily="50" charset="-128"/>
              <a:ea typeface="メイリオ" pitchFamily="50" charset="-128"/>
              <a:cs typeface="メイリオ" pitchFamily="50" charset="-128"/>
            </a:endParaRPr>
          </a:p>
        </p:txBody>
      </p:sp>
      <p:cxnSp>
        <p:nvCxnSpPr>
          <p:cNvPr id="20" name="直線コネクタ 19"/>
          <p:cNvCxnSpPr/>
          <p:nvPr/>
        </p:nvCxnSpPr>
        <p:spPr>
          <a:xfrm>
            <a:off x="467544" y="1124744"/>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93813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5122912" cy="634082"/>
          </a:xfrm>
        </p:spPr>
        <p:txBody>
          <a:bodyPr>
            <a:noAutofit/>
          </a:bodyPr>
          <a:lstStyle/>
          <a:p>
            <a:pPr algn="l"/>
            <a:r>
              <a:rPr kumimoji="1" lang="ja-JP" altLang="en-US" sz="3200" dirty="0" smtClean="0">
                <a:solidFill>
                  <a:schemeClr val="tx1">
                    <a:lumMod val="85000"/>
                    <a:lumOff val="15000"/>
                  </a:schemeClr>
                </a:solidFill>
                <a:latin typeface="メイリオ" pitchFamily="50" charset="-128"/>
                <a:ea typeface="メイリオ" pitchFamily="50" charset="-128"/>
                <a:cs typeface="メイリオ" pitchFamily="50" charset="-128"/>
              </a:rPr>
              <a:t>プロジェクトの目的</a:t>
            </a:r>
            <a:endParaRPr kumimoji="1" lang="ja-JP" altLang="en-US" sz="3200"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3" name="コンテンツ プレースホルダー 2"/>
          <p:cNvSpPr>
            <a:spLocks noGrp="1"/>
          </p:cNvSpPr>
          <p:nvPr>
            <p:ph idx="1"/>
          </p:nvPr>
        </p:nvSpPr>
        <p:spPr>
          <a:xfrm>
            <a:off x="448480" y="836712"/>
            <a:ext cx="8444000" cy="1800200"/>
          </a:xfrm>
        </p:spPr>
        <p:txBody>
          <a:bodyPr>
            <a:normAutofit fontScale="77500" lnSpcReduction="20000"/>
          </a:bodyPr>
          <a:lstStyle/>
          <a:p>
            <a:pPr marL="0" indent="0">
              <a:buNone/>
            </a:pPr>
            <a:r>
              <a:rPr lang="ja-JP" altLang="en-US" sz="2800" dirty="0">
                <a:solidFill>
                  <a:schemeClr val="tx1">
                    <a:lumMod val="85000"/>
                    <a:lumOff val="15000"/>
                  </a:schemeClr>
                </a:solidFill>
                <a:latin typeface="メイリオ" pitchFamily="50" charset="-128"/>
                <a:ea typeface="メイリオ" pitchFamily="50" charset="-128"/>
                <a:cs typeface="メイリオ" pitchFamily="50" charset="-128"/>
              </a:rPr>
              <a:t>□</a:t>
            </a:r>
            <a:r>
              <a:rPr kumimoji="1" lang="ja-JP" altLang="en-US" sz="2800" dirty="0" smtClean="0">
                <a:solidFill>
                  <a:schemeClr val="tx1">
                    <a:lumMod val="85000"/>
                    <a:lumOff val="15000"/>
                  </a:schemeClr>
                </a:solidFill>
                <a:latin typeface="メイリオ" pitchFamily="50" charset="-128"/>
                <a:ea typeface="メイリオ" pitchFamily="50" charset="-128"/>
                <a:cs typeface="メイリオ" pitchFamily="50" charset="-128"/>
              </a:rPr>
              <a:t>日本企業のインド進出をサポート</a:t>
            </a:r>
            <a:r>
              <a:rPr lang="ja-JP" altLang="en-US" sz="2800" dirty="0">
                <a:solidFill>
                  <a:schemeClr val="tx1">
                    <a:lumMod val="85000"/>
                    <a:lumOff val="15000"/>
                  </a:schemeClr>
                </a:solidFill>
                <a:latin typeface="メイリオ" pitchFamily="50" charset="-128"/>
                <a:ea typeface="メイリオ" pitchFamily="50" charset="-128"/>
                <a:cs typeface="メイリオ" pitchFamily="50" charset="-128"/>
              </a:rPr>
              <a:t>したい</a:t>
            </a:r>
            <a:endParaRPr kumimoji="1" lang="en-US" altLang="ja-JP" sz="2800" dirty="0" smtClean="0">
              <a:solidFill>
                <a:schemeClr val="tx1">
                  <a:lumMod val="85000"/>
                  <a:lumOff val="15000"/>
                </a:schemeClr>
              </a:solidFill>
              <a:latin typeface="メイリオ" pitchFamily="50" charset="-128"/>
              <a:ea typeface="メイリオ" pitchFamily="50" charset="-128"/>
              <a:cs typeface="メイリオ" pitchFamily="50" charset="-128"/>
            </a:endParaRPr>
          </a:p>
          <a:p>
            <a:pPr marL="0" indent="0">
              <a:buNone/>
            </a:pPr>
            <a:r>
              <a:rPr lang="ja-JP" altLang="en-US" sz="2800" dirty="0">
                <a:solidFill>
                  <a:schemeClr val="tx1">
                    <a:lumMod val="85000"/>
                    <a:lumOff val="15000"/>
                  </a:schemeClr>
                </a:solidFill>
                <a:latin typeface="メイリオ" pitchFamily="50" charset="-128"/>
                <a:ea typeface="メイリオ" pitchFamily="50" charset="-128"/>
                <a:cs typeface="メイリオ" pitchFamily="50" charset="-128"/>
              </a:rPr>
              <a:t>□</a:t>
            </a:r>
            <a:r>
              <a:rPr kumimoji="1" lang="ja-JP" altLang="en-US" sz="2800" b="1" dirty="0" smtClean="0">
                <a:solidFill>
                  <a:schemeClr val="tx1">
                    <a:lumMod val="85000"/>
                    <a:lumOff val="15000"/>
                  </a:schemeClr>
                </a:solidFill>
                <a:latin typeface="メイリオ" pitchFamily="50" charset="-128"/>
                <a:ea typeface="メイリオ" pitchFamily="50" charset="-128"/>
                <a:cs typeface="メイリオ" pitchFamily="50" charset="-128"/>
              </a:rPr>
              <a:t>日本の力で</a:t>
            </a:r>
            <a:r>
              <a:rPr kumimoji="1" lang="ja-JP" altLang="en-US" sz="2800" dirty="0" smtClean="0">
                <a:solidFill>
                  <a:schemeClr val="tx1">
                    <a:lumMod val="85000"/>
                    <a:lumOff val="15000"/>
                  </a:schemeClr>
                </a:solidFill>
                <a:latin typeface="メイリオ" pitchFamily="50" charset="-128"/>
                <a:ea typeface="メイリオ" pitchFamily="50" charset="-128"/>
                <a:cs typeface="メイリオ" pitchFamily="50" charset="-128"/>
              </a:rPr>
              <a:t>インドの貧困層の課題を解決したい</a:t>
            </a:r>
            <a:endParaRPr kumimoji="1" lang="en-US" altLang="ja-JP" sz="2800" dirty="0" smtClean="0">
              <a:solidFill>
                <a:schemeClr val="tx1">
                  <a:lumMod val="85000"/>
                  <a:lumOff val="15000"/>
                </a:schemeClr>
              </a:solidFill>
              <a:latin typeface="メイリオ" pitchFamily="50" charset="-128"/>
              <a:ea typeface="メイリオ" pitchFamily="50" charset="-128"/>
              <a:cs typeface="メイリオ" pitchFamily="50" charset="-128"/>
            </a:endParaRPr>
          </a:p>
          <a:p>
            <a:pPr marL="0" indent="0">
              <a:buNone/>
            </a:pPr>
            <a:endParaRPr kumimoji="1" lang="en-US" altLang="ja-JP" sz="2800" dirty="0" smtClean="0">
              <a:solidFill>
                <a:schemeClr val="tx1">
                  <a:lumMod val="85000"/>
                  <a:lumOff val="15000"/>
                </a:schemeClr>
              </a:solidFill>
              <a:latin typeface="メイリオ" pitchFamily="50" charset="-128"/>
              <a:ea typeface="メイリオ" pitchFamily="50" charset="-128"/>
              <a:cs typeface="メイリオ" pitchFamily="50" charset="-128"/>
            </a:endParaRPr>
          </a:p>
          <a:p>
            <a:pPr marL="0" indent="0">
              <a:buNone/>
            </a:pPr>
            <a:r>
              <a:rPr lang="ja-JP" altLang="en-US" sz="2800" dirty="0">
                <a:solidFill>
                  <a:schemeClr val="tx1">
                    <a:lumMod val="85000"/>
                    <a:lumOff val="15000"/>
                  </a:schemeClr>
                </a:solidFill>
                <a:latin typeface="メイリオ" pitchFamily="50" charset="-128"/>
                <a:ea typeface="メイリオ" pitchFamily="50" charset="-128"/>
                <a:cs typeface="メイリオ" pitchFamily="50" charset="-128"/>
              </a:rPr>
              <a:t>　</a:t>
            </a:r>
            <a:r>
              <a:rPr kumimoji="1" lang="ja-JP" altLang="en-US" sz="2800" dirty="0" smtClean="0">
                <a:solidFill>
                  <a:schemeClr val="accent1">
                    <a:lumMod val="75000"/>
                  </a:schemeClr>
                </a:solidFill>
                <a:latin typeface="メイリオ" pitchFamily="50" charset="-128"/>
                <a:ea typeface="メイリオ" pitchFamily="50" charset="-128"/>
                <a:cs typeface="メイリオ" pitchFamily="50" charset="-128"/>
              </a:rPr>
              <a:t>田植機導入の障壁を調査し、現地大学生主体のビジ</a:t>
            </a:r>
            <a:endParaRPr kumimoji="1" lang="en-US" altLang="ja-JP" sz="2800" dirty="0" smtClean="0">
              <a:solidFill>
                <a:schemeClr val="accent1">
                  <a:lumMod val="75000"/>
                </a:schemeClr>
              </a:solidFill>
              <a:latin typeface="メイリオ" pitchFamily="50" charset="-128"/>
              <a:ea typeface="メイリオ" pitchFamily="50" charset="-128"/>
              <a:cs typeface="メイリオ" pitchFamily="50" charset="-128"/>
            </a:endParaRPr>
          </a:p>
          <a:p>
            <a:pPr marL="0" indent="0">
              <a:buNone/>
            </a:pPr>
            <a:r>
              <a:rPr lang="ja-JP" altLang="en-US" sz="2800" dirty="0">
                <a:solidFill>
                  <a:schemeClr val="accent1">
                    <a:lumMod val="75000"/>
                  </a:schemeClr>
                </a:solidFill>
                <a:latin typeface="メイリオ" pitchFamily="50" charset="-128"/>
                <a:ea typeface="メイリオ" pitchFamily="50" charset="-128"/>
                <a:cs typeface="メイリオ" pitchFamily="50" charset="-128"/>
              </a:rPr>
              <a:t>　</a:t>
            </a:r>
            <a:r>
              <a:rPr kumimoji="1" lang="ja-JP" altLang="en-US" sz="2800" dirty="0" smtClean="0">
                <a:solidFill>
                  <a:schemeClr val="accent1">
                    <a:lumMod val="75000"/>
                  </a:schemeClr>
                </a:solidFill>
                <a:latin typeface="メイリオ" pitchFamily="50" charset="-128"/>
                <a:ea typeface="メイリオ" pitchFamily="50" charset="-128"/>
                <a:cs typeface="メイリオ" pitchFamily="50" charset="-128"/>
              </a:rPr>
              <a:t>ネスモデルのトライアルと</a:t>
            </a:r>
            <a:r>
              <a:rPr kumimoji="1" lang="ja-JP" altLang="en-US" sz="3400" dirty="0" smtClean="0">
                <a:solidFill>
                  <a:schemeClr val="accent1">
                    <a:lumMod val="75000"/>
                  </a:schemeClr>
                </a:solidFill>
                <a:latin typeface="メイリオ" pitchFamily="50" charset="-128"/>
                <a:ea typeface="メイリオ" pitchFamily="50" charset="-128"/>
                <a:cs typeface="メイリオ" pitchFamily="50" charset="-128"/>
              </a:rPr>
              <a:t>田植実演</a:t>
            </a:r>
            <a:r>
              <a:rPr kumimoji="1" lang="ja-JP" altLang="en-US" sz="2800" dirty="0" smtClean="0">
                <a:solidFill>
                  <a:schemeClr val="accent1">
                    <a:lumMod val="75000"/>
                  </a:schemeClr>
                </a:solidFill>
                <a:latin typeface="メイリオ" pitchFamily="50" charset="-128"/>
                <a:ea typeface="メイリオ" pitchFamily="50" charset="-128"/>
                <a:cs typeface="メイリオ" pitchFamily="50" charset="-128"/>
              </a:rPr>
              <a:t>を実施。</a:t>
            </a:r>
            <a:endParaRPr kumimoji="1" lang="ja-JP" altLang="en-US" sz="2800" dirty="0">
              <a:solidFill>
                <a:schemeClr val="accent1">
                  <a:lumMod val="75000"/>
                </a:schemeClr>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539552" y="4365104"/>
            <a:ext cx="3816424" cy="23762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latin typeface="メイリオ" pitchFamily="50" charset="-128"/>
                <a:ea typeface="メイリオ" pitchFamily="50" charset="-128"/>
                <a:cs typeface="メイリオ" pitchFamily="50" charset="-128"/>
              </a:rPr>
              <a:t>インド農家</a:t>
            </a:r>
            <a:endParaRPr lang="en-US" altLang="ja-JP" dirty="0" smtClean="0">
              <a:latin typeface="メイリオ" pitchFamily="50" charset="-128"/>
              <a:ea typeface="メイリオ" pitchFamily="50" charset="-128"/>
              <a:cs typeface="メイリオ" pitchFamily="50" charset="-128"/>
            </a:endParaRPr>
          </a:p>
          <a:p>
            <a:endParaRPr lang="en-US" altLang="ja-JP"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・稲作の割合が高い</a:t>
            </a:r>
            <a:endParaRPr lang="en-US" altLang="ja-JP" dirty="0">
              <a:latin typeface="メイリオ" pitchFamily="50" charset="-128"/>
              <a:ea typeface="メイリオ" pitchFamily="50" charset="-128"/>
              <a:cs typeface="メイリオ" pitchFamily="50" charset="-128"/>
            </a:endParaRPr>
          </a:p>
          <a:p>
            <a:r>
              <a:rPr kumimoji="1" lang="ja-JP" altLang="en-US" dirty="0" smtClean="0">
                <a:latin typeface="メイリオ" pitchFamily="50" charset="-128"/>
                <a:ea typeface="メイリオ" pitchFamily="50" charset="-128"/>
                <a:cs typeface="メイリオ" pitchFamily="50" charset="-128"/>
              </a:rPr>
              <a:t>・雨量不足や</a:t>
            </a:r>
            <a:r>
              <a:rPr kumimoji="1" lang="ja-JP" altLang="en-US" sz="2000" b="1" dirty="0" smtClean="0">
                <a:latin typeface="メイリオ" pitchFamily="50" charset="-128"/>
                <a:ea typeface="メイリオ" pitchFamily="50" charset="-128"/>
                <a:cs typeface="メイリオ" pitchFamily="50" charset="-128"/>
              </a:rPr>
              <a:t>機械化の遅れ</a:t>
            </a:r>
            <a:r>
              <a:rPr kumimoji="1" lang="ja-JP" altLang="en-US" dirty="0" smtClean="0">
                <a:latin typeface="メイリオ" pitchFamily="50" charset="-128"/>
                <a:ea typeface="メイリオ" pitchFamily="50" charset="-128"/>
                <a:cs typeface="メイリオ" pitchFamily="50" charset="-128"/>
              </a:rPr>
              <a:t>に</a:t>
            </a:r>
            <a:r>
              <a:rPr kumimoji="1" lang="ja-JP" altLang="en-US" dirty="0" err="1" smtClean="0">
                <a:latin typeface="メイリオ" pitchFamily="50" charset="-128"/>
                <a:ea typeface="メイリオ" pitchFamily="50" charset="-128"/>
                <a:cs typeface="メイリオ" pitchFamily="50" charset="-128"/>
              </a:rPr>
              <a:t>よ</a:t>
            </a:r>
            <a:endParaRPr kumimoji="1" lang="en-US" altLang="ja-JP" dirty="0" smtClean="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kumimoji="1" lang="ja-JP" altLang="en-US" dirty="0" err="1" smtClean="0">
                <a:latin typeface="メイリオ" pitchFamily="50" charset="-128"/>
                <a:ea typeface="メイリオ" pitchFamily="50" charset="-128"/>
                <a:cs typeface="メイリオ" pitchFamily="50" charset="-128"/>
              </a:rPr>
              <a:t>り</a:t>
            </a:r>
            <a:r>
              <a:rPr lang="ja-JP" altLang="en-US" dirty="0" smtClean="0">
                <a:latin typeface="メイリオ" pitchFamily="50" charset="-128"/>
                <a:ea typeface="メイリオ" pitchFamily="50" charset="-128"/>
                <a:cs typeface="メイリオ" pitchFamily="50" charset="-128"/>
              </a:rPr>
              <a:t>生産性が低い</a:t>
            </a:r>
            <a:endParaRPr lang="en-US" altLang="ja-JP" dirty="0">
              <a:latin typeface="メイリオ" pitchFamily="50" charset="-128"/>
              <a:ea typeface="メイリオ" pitchFamily="50" charset="-128"/>
              <a:cs typeface="メイリオ" pitchFamily="50" charset="-128"/>
            </a:endParaRPr>
          </a:p>
          <a:p>
            <a:r>
              <a:rPr kumimoji="1" lang="ja-JP" altLang="en-US" dirty="0" smtClean="0">
                <a:latin typeface="メイリオ" pitchFamily="50" charset="-128"/>
                <a:ea typeface="メイリオ" pitchFamily="50" charset="-128"/>
                <a:cs typeface="メイリオ" pitchFamily="50" charset="-128"/>
              </a:rPr>
              <a:t>・インドの貧困層と呼ばれる人々</a:t>
            </a:r>
            <a:endParaRPr kumimoji="1" lang="en-US" altLang="ja-JP" dirty="0" smtClean="0">
              <a:latin typeface="メイリオ" pitchFamily="50" charset="-128"/>
              <a:ea typeface="メイリオ" pitchFamily="50" charset="-128"/>
              <a:cs typeface="メイリオ" pitchFamily="50" charset="-128"/>
            </a:endParaRPr>
          </a:p>
        </p:txBody>
      </p:sp>
      <p:sp>
        <p:nvSpPr>
          <p:cNvPr id="8" name="正方形/長方形 7"/>
          <p:cNvSpPr/>
          <p:nvPr/>
        </p:nvSpPr>
        <p:spPr>
          <a:xfrm>
            <a:off x="4510509" y="4365104"/>
            <a:ext cx="4093939" cy="23762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atin typeface="メイリオ" pitchFamily="50" charset="-128"/>
                <a:ea typeface="メイリオ" pitchFamily="50" charset="-128"/>
                <a:cs typeface="メイリオ" pitchFamily="50" charset="-128"/>
              </a:rPr>
              <a:t>メーカー様</a:t>
            </a:r>
            <a:endParaRPr lang="en-US" altLang="ja-JP" sz="2400" dirty="0" smtClean="0">
              <a:latin typeface="メイリオ" pitchFamily="50" charset="-128"/>
              <a:ea typeface="メイリオ" pitchFamily="50" charset="-128"/>
              <a:cs typeface="メイリオ" pitchFamily="50" charset="-128"/>
            </a:endParaRPr>
          </a:p>
          <a:p>
            <a:endParaRPr lang="en-US" altLang="ja-JP"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a:t>
            </a:r>
            <a:r>
              <a:rPr lang="ja-JP" altLang="en-US" sz="2000" b="1" dirty="0" smtClean="0">
                <a:latin typeface="メイリオ" pitchFamily="50" charset="-128"/>
                <a:ea typeface="メイリオ" pitchFamily="50" charset="-128"/>
                <a:cs typeface="メイリオ" pitchFamily="50" charset="-128"/>
              </a:rPr>
              <a:t>巨大市場</a:t>
            </a:r>
            <a:r>
              <a:rPr lang="ja-JP" altLang="en-US" dirty="0" smtClean="0">
                <a:latin typeface="メイリオ" pitchFamily="50" charset="-128"/>
                <a:ea typeface="メイリオ" pitchFamily="50" charset="-128"/>
                <a:cs typeface="メイリオ" pitchFamily="50" charset="-128"/>
              </a:rPr>
              <a:t>であるインドで市場開拓</a:t>
            </a:r>
            <a:endParaRPr lang="en-US" altLang="ja-JP" dirty="0" smtClean="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したい</a:t>
            </a:r>
            <a:endParaRPr lang="en-US" altLang="ja-JP"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・言語の壁や購買力の低さ、</a:t>
            </a:r>
            <a:endParaRPr lang="en-US" altLang="ja-JP" dirty="0">
              <a:latin typeface="メイリオ" pitchFamily="50" charset="-128"/>
              <a:ea typeface="メイリオ" pitchFamily="50" charset="-128"/>
              <a:cs typeface="メイリオ" pitchFamily="50" charset="-128"/>
            </a:endParaRPr>
          </a:p>
          <a:p>
            <a:r>
              <a:rPr lang="ja-JP" altLang="en-US" sz="2000" b="1" dirty="0" smtClean="0">
                <a:latin typeface="メイリオ" pitchFamily="50" charset="-128"/>
                <a:ea typeface="メイリオ" pitchFamily="50" charset="-128"/>
                <a:cs typeface="メイリオ" pitchFamily="50" charset="-128"/>
              </a:rPr>
              <a:t>　流通形成</a:t>
            </a:r>
            <a:r>
              <a:rPr lang="ja-JP" altLang="en-US" dirty="0" smtClean="0">
                <a:latin typeface="メイリオ" pitchFamily="50" charset="-128"/>
                <a:ea typeface="メイリオ" pitchFamily="50" charset="-128"/>
                <a:cs typeface="メイリオ" pitchFamily="50" charset="-128"/>
              </a:rPr>
              <a:t>などの障壁多数？</a:t>
            </a:r>
            <a:endParaRPr lang="en-US" altLang="ja-JP" dirty="0" smtClean="0">
              <a:latin typeface="メイリオ" pitchFamily="50" charset="-128"/>
              <a:ea typeface="メイリオ" pitchFamily="50" charset="-128"/>
              <a:cs typeface="メイリオ" pitchFamily="50" charset="-128"/>
            </a:endParaRPr>
          </a:p>
        </p:txBody>
      </p:sp>
      <p:sp>
        <p:nvSpPr>
          <p:cNvPr id="9" name="正方形/長方形 8"/>
          <p:cNvSpPr/>
          <p:nvPr/>
        </p:nvSpPr>
        <p:spPr>
          <a:xfrm>
            <a:off x="539552" y="2636912"/>
            <a:ext cx="8064896" cy="16561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atin typeface="メイリオ" pitchFamily="50" charset="-128"/>
                <a:ea typeface="メイリオ" pitchFamily="50" charset="-128"/>
                <a:cs typeface="メイリオ" pitchFamily="50" charset="-128"/>
              </a:rPr>
              <a:t>稲作仲間プロジェクト</a:t>
            </a:r>
            <a:endParaRPr lang="en-US" altLang="ja-JP" sz="2400"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a:t>
            </a:r>
            <a:r>
              <a:rPr lang="ja-JP" altLang="en-US" sz="2000" b="1" dirty="0" smtClean="0">
                <a:latin typeface="メイリオ" pitchFamily="50" charset="-128"/>
                <a:ea typeface="メイリオ" pitchFamily="50" charset="-128"/>
                <a:cs typeface="メイリオ" pitchFamily="50" charset="-128"/>
              </a:rPr>
              <a:t>「日本企業の力で、社会課題を解決したい」</a:t>
            </a:r>
            <a:r>
              <a:rPr lang="ja-JP" altLang="en-US" dirty="0" smtClean="0">
                <a:latin typeface="メイリオ" pitchFamily="50" charset="-128"/>
                <a:ea typeface="メイリオ" pitchFamily="50" charset="-128"/>
                <a:cs typeface="メイリオ" pitchFamily="50" charset="-128"/>
              </a:rPr>
              <a:t>という想い。</a:t>
            </a:r>
            <a:endParaRPr lang="en-US" altLang="ja-JP" dirty="0" smtClean="0">
              <a:latin typeface="メイリオ" pitchFamily="50" charset="-128"/>
              <a:ea typeface="メイリオ" pitchFamily="50" charset="-128"/>
              <a:cs typeface="メイリオ" pitchFamily="50" charset="-128"/>
            </a:endParaRPr>
          </a:p>
          <a:p>
            <a:r>
              <a:rPr kumimoji="1" lang="ja-JP" altLang="en-US" dirty="0" smtClean="0">
                <a:latin typeface="メイリオ" pitchFamily="50" charset="-128"/>
                <a:ea typeface="メイリオ" pitchFamily="50" charset="-128"/>
                <a:cs typeface="メイリオ" pitchFamily="50" charset="-128"/>
              </a:rPr>
              <a:t>・インド農業に関しての</a:t>
            </a:r>
            <a:r>
              <a:rPr kumimoji="1" lang="ja-JP" altLang="en-US" sz="2000" b="1" dirty="0" smtClean="0">
                <a:latin typeface="メイリオ" pitchFamily="50" charset="-128"/>
                <a:ea typeface="メイリオ" pitchFamily="50" charset="-128"/>
                <a:cs typeface="メイリオ" pitchFamily="50" charset="-128"/>
              </a:rPr>
              <a:t>調査</a:t>
            </a:r>
            <a:r>
              <a:rPr kumimoji="1" lang="ja-JP" altLang="en-US" dirty="0" smtClean="0">
                <a:latin typeface="メイリオ" pitchFamily="50" charset="-128"/>
                <a:ea typeface="メイリオ" pitchFamily="50" charset="-128"/>
                <a:cs typeface="メイリオ" pitchFamily="50" charset="-128"/>
              </a:rPr>
              <a:t>を今年</a:t>
            </a:r>
            <a:r>
              <a:rPr kumimoji="1" lang="en-US" altLang="ja-JP" dirty="0" smtClean="0">
                <a:latin typeface="メイリオ" pitchFamily="50" charset="-128"/>
                <a:ea typeface="メイリオ" pitchFamily="50" charset="-128"/>
                <a:cs typeface="メイリオ" pitchFamily="50" charset="-128"/>
              </a:rPr>
              <a:t>2</a:t>
            </a:r>
            <a:r>
              <a:rPr kumimoji="1" lang="ja-JP" altLang="en-US" dirty="0" smtClean="0">
                <a:latin typeface="メイリオ" pitchFamily="50" charset="-128"/>
                <a:ea typeface="メイリオ" pitchFamily="50" charset="-128"/>
                <a:cs typeface="メイリオ" pitchFamily="50" charset="-128"/>
              </a:rPr>
              <a:t>月に実施。</a:t>
            </a:r>
            <a:endParaRPr kumimoji="1" lang="en-US" altLang="ja-JP"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a:t>
            </a:r>
            <a:r>
              <a:rPr lang="en-US" altLang="ja-JP" dirty="0" smtClean="0">
                <a:latin typeface="メイリオ" pitchFamily="50" charset="-128"/>
                <a:ea typeface="メイリオ" pitchFamily="50" charset="-128"/>
                <a:cs typeface="メイリオ" pitchFamily="50" charset="-128"/>
              </a:rPr>
              <a:t>NGO</a:t>
            </a:r>
            <a:r>
              <a:rPr lang="ja-JP" altLang="en-US" dirty="0" smtClean="0">
                <a:latin typeface="メイリオ" pitchFamily="50" charset="-128"/>
                <a:ea typeface="メイリオ" pitchFamily="50" charset="-128"/>
                <a:cs typeface="メイリオ" pitchFamily="50" charset="-128"/>
              </a:rPr>
              <a:t>や大学生など</a:t>
            </a:r>
            <a:r>
              <a:rPr lang="ja-JP" altLang="en-US" sz="2000" b="1" dirty="0" smtClean="0">
                <a:latin typeface="メイリオ" pitchFamily="50" charset="-128"/>
                <a:ea typeface="メイリオ" pitchFamily="50" charset="-128"/>
                <a:cs typeface="メイリオ" pitchFamily="50" charset="-128"/>
              </a:rPr>
              <a:t>現地におけるコネクション</a:t>
            </a:r>
            <a:endParaRPr kumimoji="1" lang="en-US" altLang="ja-JP" sz="2000" b="1" dirty="0" smtClean="0">
              <a:latin typeface="メイリオ" pitchFamily="50" charset="-128"/>
              <a:ea typeface="メイリオ" pitchFamily="50" charset="-128"/>
              <a:cs typeface="メイリオ" pitchFamily="50" charset="-128"/>
            </a:endParaRPr>
          </a:p>
        </p:txBody>
      </p:sp>
      <p:cxnSp>
        <p:nvCxnSpPr>
          <p:cNvPr id="10" name="直線コネクタ 9"/>
          <p:cNvCxnSpPr/>
          <p:nvPr/>
        </p:nvCxnSpPr>
        <p:spPr>
          <a:xfrm>
            <a:off x="467544" y="1556792"/>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sp>
        <p:nvSpPr>
          <p:cNvPr id="11" name="右矢印 10"/>
          <p:cNvSpPr/>
          <p:nvPr/>
        </p:nvSpPr>
        <p:spPr>
          <a:xfrm>
            <a:off x="287524" y="1772816"/>
            <a:ext cx="504056" cy="43204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9465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671"/>
            <a:ext cx="6779096" cy="778098"/>
          </a:xfrm>
        </p:spPr>
        <p:txBody>
          <a:bodyPr>
            <a:normAutofit/>
          </a:bodyPr>
          <a:lstStyle/>
          <a:p>
            <a:pPr algn="l"/>
            <a:r>
              <a:rPr kumimoji="1" lang="ja-JP" altLang="en-US" sz="3200" dirty="0" smtClean="0">
                <a:latin typeface="メイリオ" pitchFamily="50" charset="-128"/>
                <a:ea typeface="メイリオ" pitchFamily="50" charset="-128"/>
                <a:cs typeface="メイリオ" pitchFamily="50" charset="-128"/>
              </a:rPr>
              <a:t>スケジュール</a:t>
            </a:r>
            <a:endParaRPr kumimoji="1" lang="ja-JP" altLang="en-US" sz="3200" dirty="0">
              <a:latin typeface="メイリオ" pitchFamily="50" charset="-128"/>
              <a:ea typeface="メイリオ" pitchFamily="50" charset="-128"/>
              <a:cs typeface="メイリオ" pitchFamily="50"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1" y="1556792"/>
            <a:ext cx="912746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a:off x="395536" y="692696"/>
            <a:ext cx="8496944" cy="461665"/>
          </a:xfrm>
          <a:prstGeom prst="rect">
            <a:avLst/>
          </a:prstGeom>
          <a:noFill/>
        </p:spPr>
        <p:txBody>
          <a:bodyPr wrap="square" rtlCol="0">
            <a:spAutoFit/>
          </a:bodyPr>
          <a:lstStyle/>
          <a:p>
            <a:r>
              <a:rPr lang="ja-JP" altLang="en-US" sz="2400" dirty="0" smtClean="0">
                <a:solidFill>
                  <a:schemeClr val="tx1">
                    <a:lumMod val="85000"/>
                    <a:lumOff val="15000"/>
                  </a:schemeClr>
                </a:solidFill>
                <a:latin typeface="メイリオ" pitchFamily="50" charset="-128"/>
                <a:ea typeface="メイリオ" pitchFamily="50" charset="-128"/>
                <a:cs typeface="メイリオ" pitchFamily="50" charset="-128"/>
              </a:rPr>
              <a:t>田植シーズンである今年</a:t>
            </a:r>
            <a:r>
              <a:rPr lang="en-US" altLang="ja-JP" sz="2400" dirty="0" smtClean="0">
                <a:solidFill>
                  <a:schemeClr val="tx1">
                    <a:lumMod val="85000"/>
                    <a:lumOff val="15000"/>
                  </a:schemeClr>
                </a:solidFill>
                <a:latin typeface="メイリオ" pitchFamily="50" charset="-128"/>
                <a:ea typeface="メイリオ" pitchFamily="50" charset="-128"/>
                <a:cs typeface="メイリオ" pitchFamily="50" charset="-128"/>
              </a:rPr>
              <a:t>11</a:t>
            </a:r>
            <a:r>
              <a:rPr lang="ja-JP" altLang="en-US" sz="2400" dirty="0" smtClean="0">
                <a:solidFill>
                  <a:schemeClr val="tx1">
                    <a:lumMod val="85000"/>
                    <a:lumOff val="15000"/>
                  </a:schemeClr>
                </a:solidFill>
                <a:latin typeface="メイリオ" pitchFamily="50" charset="-128"/>
                <a:ea typeface="メイリオ" pitchFamily="50" charset="-128"/>
                <a:cs typeface="メイリオ" pitchFamily="50" charset="-128"/>
              </a:rPr>
              <a:t>月に田植機実演を実施。</a:t>
            </a:r>
            <a:endParaRPr kumimoji="1" lang="ja-JP" altLang="en-US" sz="2400" dirty="0">
              <a:solidFill>
                <a:schemeClr val="tx1">
                  <a:lumMod val="85000"/>
                  <a:lumOff val="15000"/>
                </a:schemeClr>
              </a:solidFill>
              <a:latin typeface="メイリオ" pitchFamily="50" charset="-128"/>
              <a:ea typeface="メイリオ" pitchFamily="50" charset="-128"/>
              <a:cs typeface="メイリオ" pitchFamily="50" charset="-128"/>
            </a:endParaRPr>
          </a:p>
        </p:txBody>
      </p:sp>
      <p:cxnSp>
        <p:nvCxnSpPr>
          <p:cNvPr id="38" name="直線コネクタ 37"/>
          <p:cNvCxnSpPr/>
          <p:nvPr/>
        </p:nvCxnSpPr>
        <p:spPr>
          <a:xfrm>
            <a:off x="467544" y="1124744"/>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55502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671"/>
            <a:ext cx="7704856" cy="778098"/>
          </a:xfrm>
        </p:spPr>
        <p:txBody>
          <a:bodyPr>
            <a:normAutofit fontScale="90000"/>
          </a:bodyPr>
          <a:lstStyle/>
          <a:p>
            <a:pPr algn="l"/>
            <a:r>
              <a:rPr lang="ja-JP" altLang="en-US" sz="3600" dirty="0" smtClean="0">
                <a:latin typeface="メイリオ" pitchFamily="50" charset="-128"/>
                <a:ea typeface="メイリオ" pitchFamily="50" charset="-128"/>
                <a:cs typeface="メイリオ" pitchFamily="50" charset="-128"/>
              </a:rPr>
              <a:t>ご協力いただける場合の関係者相関図</a:t>
            </a:r>
            <a:endParaRPr kumimoji="1" lang="ja-JP" altLang="en-US" sz="3600" dirty="0">
              <a:latin typeface="メイリオ" pitchFamily="50" charset="-128"/>
              <a:ea typeface="メイリオ" pitchFamily="50" charset="-128"/>
              <a:cs typeface="メイリオ" pitchFamily="50" charset="-128"/>
            </a:endParaRPr>
          </a:p>
        </p:txBody>
      </p:sp>
      <p:sp>
        <p:nvSpPr>
          <p:cNvPr id="37" name="テキスト ボックス 36"/>
          <p:cNvSpPr txBox="1"/>
          <p:nvPr/>
        </p:nvSpPr>
        <p:spPr>
          <a:xfrm>
            <a:off x="395536" y="692696"/>
            <a:ext cx="8496944" cy="461665"/>
          </a:xfrm>
          <a:prstGeom prst="rect">
            <a:avLst/>
          </a:prstGeom>
          <a:noFill/>
        </p:spPr>
        <p:txBody>
          <a:bodyPr wrap="square" rtlCol="0">
            <a:spAutoFit/>
          </a:bodyPr>
          <a:lstStyle/>
          <a:p>
            <a:r>
              <a:rPr lang="en-US" altLang="ja-JP" sz="2400" dirty="0">
                <a:solidFill>
                  <a:schemeClr val="tx1">
                    <a:lumMod val="85000"/>
                    <a:lumOff val="15000"/>
                  </a:schemeClr>
                </a:solidFill>
                <a:latin typeface="メイリオ" pitchFamily="50" charset="-128"/>
                <a:ea typeface="メイリオ" pitchFamily="50" charset="-128"/>
                <a:cs typeface="メイリオ" pitchFamily="50" charset="-128"/>
              </a:rPr>
              <a:t>NGO</a:t>
            </a:r>
            <a:r>
              <a:rPr kumimoji="1" lang="ja-JP" altLang="en-US" sz="2400" dirty="0" smtClean="0">
                <a:solidFill>
                  <a:schemeClr val="tx1">
                    <a:lumMod val="85000"/>
                    <a:lumOff val="15000"/>
                  </a:schemeClr>
                </a:solidFill>
                <a:latin typeface="メイリオ" pitchFamily="50" charset="-128"/>
                <a:ea typeface="メイリオ" pitchFamily="50" charset="-128"/>
                <a:cs typeface="メイリオ" pitchFamily="50" charset="-128"/>
              </a:rPr>
              <a:t>の協力の元、学生・農家と田植機の実演を行います。</a:t>
            </a:r>
            <a:endParaRPr kumimoji="1" lang="ja-JP" altLang="en-US" sz="2400" dirty="0">
              <a:solidFill>
                <a:schemeClr val="tx1">
                  <a:lumMod val="85000"/>
                  <a:lumOff val="15000"/>
                </a:schemeClr>
              </a:solidFill>
              <a:latin typeface="メイリオ" pitchFamily="50" charset="-128"/>
              <a:ea typeface="メイリオ" pitchFamily="50" charset="-128"/>
              <a:cs typeface="メイリオ" pitchFamily="50" charset="-128"/>
            </a:endParaRPr>
          </a:p>
        </p:txBody>
      </p:sp>
      <p:cxnSp>
        <p:nvCxnSpPr>
          <p:cNvPr id="38" name="直線コネクタ 37"/>
          <p:cNvCxnSpPr/>
          <p:nvPr/>
        </p:nvCxnSpPr>
        <p:spPr>
          <a:xfrm>
            <a:off x="467544" y="1124744"/>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grpSp>
        <p:nvGrpSpPr>
          <p:cNvPr id="3" name="グループ化 2"/>
          <p:cNvGrpSpPr/>
          <p:nvPr/>
        </p:nvGrpSpPr>
        <p:grpSpPr>
          <a:xfrm>
            <a:off x="1086706" y="1124744"/>
            <a:ext cx="6725654" cy="5541014"/>
            <a:chOff x="1086706" y="692696"/>
            <a:chExt cx="6627764" cy="5973062"/>
          </a:xfrm>
        </p:grpSpPr>
        <p:sp>
          <p:nvSpPr>
            <p:cNvPr id="4" name="フリーフォーム 3"/>
            <p:cNvSpPr/>
            <p:nvPr/>
          </p:nvSpPr>
          <p:spPr>
            <a:xfrm>
              <a:off x="3510725" y="2732937"/>
              <a:ext cx="1896180" cy="1896180"/>
            </a:xfrm>
            <a:custGeom>
              <a:avLst/>
              <a:gdLst>
                <a:gd name="connsiteX0" fmla="*/ 0 w 1896180"/>
                <a:gd name="connsiteY0" fmla="*/ 948090 h 1896180"/>
                <a:gd name="connsiteX1" fmla="*/ 948090 w 1896180"/>
                <a:gd name="connsiteY1" fmla="*/ 0 h 1896180"/>
                <a:gd name="connsiteX2" fmla="*/ 1896180 w 1896180"/>
                <a:gd name="connsiteY2" fmla="*/ 948090 h 1896180"/>
                <a:gd name="connsiteX3" fmla="*/ 948090 w 1896180"/>
                <a:gd name="connsiteY3" fmla="*/ 1896180 h 1896180"/>
                <a:gd name="connsiteX4" fmla="*/ 0 w 1896180"/>
                <a:gd name="connsiteY4" fmla="*/ 948090 h 189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180" h="1896180">
                  <a:moveTo>
                    <a:pt x="0" y="948090"/>
                  </a:moveTo>
                  <a:cubicBezTo>
                    <a:pt x="0" y="424474"/>
                    <a:pt x="424474" y="0"/>
                    <a:pt x="948090" y="0"/>
                  </a:cubicBezTo>
                  <a:cubicBezTo>
                    <a:pt x="1471706" y="0"/>
                    <a:pt x="1896180" y="424474"/>
                    <a:pt x="1896180" y="948090"/>
                  </a:cubicBezTo>
                  <a:cubicBezTo>
                    <a:pt x="1896180" y="1471706"/>
                    <a:pt x="1471706" y="1896180"/>
                    <a:pt x="948090" y="1896180"/>
                  </a:cubicBezTo>
                  <a:cubicBezTo>
                    <a:pt x="424474" y="1896180"/>
                    <a:pt x="0" y="1471706"/>
                    <a:pt x="0" y="94809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3249" tIns="313249" rIns="313249" bIns="313249" numCol="1" spcCol="1270" anchor="ctr" anchorCtr="0">
              <a:noAutofit/>
            </a:bodyPr>
            <a:lstStyle/>
            <a:p>
              <a:pPr lvl="0" algn="ctr" defTabSz="1244600">
                <a:lnSpc>
                  <a:spcPct val="90000"/>
                </a:lnSpc>
                <a:spcBef>
                  <a:spcPct val="0"/>
                </a:spcBef>
                <a:spcAft>
                  <a:spcPct val="35000"/>
                </a:spcAft>
              </a:pPr>
              <a:r>
                <a:rPr kumimoji="1" lang="en-US" altLang="ja-JP" sz="2800" kern="1200" dirty="0" smtClean="0"/>
                <a:t>PJ</a:t>
              </a:r>
              <a:br>
                <a:rPr kumimoji="1" lang="en-US" altLang="ja-JP" sz="2800" kern="1200" dirty="0" smtClean="0"/>
              </a:br>
              <a:r>
                <a:rPr kumimoji="1" lang="ja-JP" altLang="en-US" sz="2800" kern="1200" dirty="0" smtClean="0"/>
                <a:t>メンバー</a:t>
              </a:r>
              <a:endParaRPr kumimoji="1" lang="ja-JP" altLang="en-US" sz="2800" kern="1200" dirty="0"/>
            </a:p>
          </p:txBody>
        </p:sp>
        <p:sp>
          <p:nvSpPr>
            <p:cNvPr id="5" name="フリーフォーム 4"/>
            <p:cNvSpPr/>
            <p:nvPr/>
          </p:nvSpPr>
          <p:spPr>
            <a:xfrm rot="26973858">
              <a:off x="4079512" y="2244291"/>
              <a:ext cx="247499" cy="534121"/>
            </a:xfrm>
            <a:custGeom>
              <a:avLst/>
              <a:gdLst>
                <a:gd name="connsiteX0" fmla="*/ 0 w 247498"/>
                <a:gd name="connsiteY0" fmla="*/ 106824 h 534121"/>
                <a:gd name="connsiteX1" fmla="*/ 123749 w 247498"/>
                <a:gd name="connsiteY1" fmla="*/ 106824 h 534121"/>
                <a:gd name="connsiteX2" fmla="*/ 123749 w 247498"/>
                <a:gd name="connsiteY2" fmla="*/ 0 h 534121"/>
                <a:gd name="connsiteX3" fmla="*/ 247498 w 247498"/>
                <a:gd name="connsiteY3" fmla="*/ 267061 h 534121"/>
                <a:gd name="connsiteX4" fmla="*/ 123749 w 247498"/>
                <a:gd name="connsiteY4" fmla="*/ 534121 h 534121"/>
                <a:gd name="connsiteX5" fmla="*/ 123749 w 247498"/>
                <a:gd name="connsiteY5" fmla="*/ 427297 h 534121"/>
                <a:gd name="connsiteX6" fmla="*/ 0 w 247498"/>
                <a:gd name="connsiteY6" fmla="*/ 427297 h 534121"/>
                <a:gd name="connsiteX7" fmla="*/ 0 w 247498"/>
                <a:gd name="connsiteY7" fmla="*/ 106824 h 53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498" h="534121">
                  <a:moveTo>
                    <a:pt x="247497" y="427297"/>
                  </a:moveTo>
                  <a:lnTo>
                    <a:pt x="123749" y="427297"/>
                  </a:lnTo>
                  <a:lnTo>
                    <a:pt x="123749" y="534121"/>
                  </a:lnTo>
                  <a:lnTo>
                    <a:pt x="1" y="267060"/>
                  </a:lnTo>
                  <a:lnTo>
                    <a:pt x="123749" y="0"/>
                  </a:lnTo>
                  <a:lnTo>
                    <a:pt x="123749" y="106824"/>
                  </a:lnTo>
                  <a:lnTo>
                    <a:pt x="247497" y="106824"/>
                  </a:lnTo>
                  <a:lnTo>
                    <a:pt x="247497" y="42729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4249" tIns="106823" rIns="0" bIns="106824" numCol="1" spcCol="1270" anchor="ctr" anchorCtr="0">
              <a:noAutofit/>
            </a:bodyPr>
            <a:lstStyle/>
            <a:p>
              <a:pPr lvl="0" algn="ctr" defTabSz="977900">
                <a:lnSpc>
                  <a:spcPct val="90000"/>
                </a:lnSpc>
                <a:spcBef>
                  <a:spcPct val="0"/>
                </a:spcBef>
                <a:spcAft>
                  <a:spcPct val="35000"/>
                </a:spcAft>
              </a:pPr>
              <a:endParaRPr kumimoji="1" lang="ja-JP" altLang="en-US" sz="2200" kern="1200"/>
            </a:p>
          </p:txBody>
        </p:sp>
        <p:sp>
          <p:nvSpPr>
            <p:cNvPr id="31" name="フリーフォーム 30"/>
            <p:cNvSpPr/>
            <p:nvPr/>
          </p:nvSpPr>
          <p:spPr>
            <a:xfrm>
              <a:off x="3656591" y="692696"/>
              <a:ext cx="1570946" cy="1570946"/>
            </a:xfrm>
            <a:custGeom>
              <a:avLst/>
              <a:gdLst>
                <a:gd name="connsiteX0" fmla="*/ 0 w 1570946"/>
                <a:gd name="connsiteY0" fmla="*/ 785473 h 1570946"/>
                <a:gd name="connsiteX1" fmla="*/ 785473 w 1570946"/>
                <a:gd name="connsiteY1" fmla="*/ 0 h 1570946"/>
                <a:gd name="connsiteX2" fmla="*/ 1570946 w 1570946"/>
                <a:gd name="connsiteY2" fmla="*/ 785473 h 1570946"/>
                <a:gd name="connsiteX3" fmla="*/ 785473 w 1570946"/>
                <a:gd name="connsiteY3" fmla="*/ 1570946 h 1570946"/>
                <a:gd name="connsiteX4" fmla="*/ 0 w 1570946"/>
                <a:gd name="connsiteY4" fmla="*/ 785473 h 157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946" h="1570946">
                  <a:moveTo>
                    <a:pt x="0" y="785473"/>
                  </a:moveTo>
                  <a:cubicBezTo>
                    <a:pt x="0" y="351668"/>
                    <a:pt x="351668" y="0"/>
                    <a:pt x="785473" y="0"/>
                  </a:cubicBezTo>
                  <a:cubicBezTo>
                    <a:pt x="1219278" y="0"/>
                    <a:pt x="1570946" y="351668"/>
                    <a:pt x="1570946" y="785473"/>
                  </a:cubicBezTo>
                  <a:cubicBezTo>
                    <a:pt x="1570946" y="1219278"/>
                    <a:pt x="1219278" y="1570946"/>
                    <a:pt x="785473" y="1570946"/>
                  </a:cubicBezTo>
                  <a:cubicBezTo>
                    <a:pt x="351668" y="1570946"/>
                    <a:pt x="0" y="1219278"/>
                    <a:pt x="0" y="78547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270" tIns="259270" rIns="259270" bIns="25927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農機メーカー</a:t>
              </a:r>
              <a:endParaRPr kumimoji="1" lang="ja-JP" altLang="en-US" sz="2300" b="1" kern="1200" dirty="0"/>
            </a:p>
          </p:txBody>
        </p:sp>
        <p:sp>
          <p:nvSpPr>
            <p:cNvPr id="7168" name="フリーフォーム 7167"/>
            <p:cNvSpPr/>
            <p:nvPr/>
          </p:nvSpPr>
          <p:spPr>
            <a:xfrm rot="25596">
              <a:off x="5504183" y="3747828"/>
              <a:ext cx="487083" cy="252393"/>
            </a:xfrm>
            <a:custGeom>
              <a:avLst/>
              <a:gdLst>
                <a:gd name="connsiteX0" fmla="*/ 0 w 487083"/>
                <a:gd name="connsiteY0" fmla="*/ 50479 h 252393"/>
                <a:gd name="connsiteX1" fmla="*/ 360887 w 487083"/>
                <a:gd name="connsiteY1" fmla="*/ 50479 h 252393"/>
                <a:gd name="connsiteX2" fmla="*/ 360887 w 487083"/>
                <a:gd name="connsiteY2" fmla="*/ 0 h 252393"/>
                <a:gd name="connsiteX3" fmla="*/ 487083 w 487083"/>
                <a:gd name="connsiteY3" fmla="*/ 126197 h 252393"/>
                <a:gd name="connsiteX4" fmla="*/ 360887 w 487083"/>
                <a:gd name="connsiteY4" fmla="*/ 252393 h 252393"/>
                <a:gd name="connsiteX5" fmla="*/ 360887 w 487083"/>
                <a:gd name="connsiteY5" fmla="*/ 201914 h 252393"/>
                <a:gd name="connsiteX6" fmla="*/ 0 w 487083"/>
                <a:gd name="connsiteY6" fmla="*/ 201914 h 252393"/>
                <a:gd name="connsiteX7" fmla="*/ 0 w 487083"/>
                <a:gd name="connsiteY7" fmla="*/ 50479 h 25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83" h="252393">
                  <a:moveTo>
                    <a:pt x="0" y="50479"/>
                  </a:moveTo>
                  <a:lnTo>
                    <a:pt x="360887" y="50479"/>
                  </a:lnTo>
                  <a:lnTo>
                    <a:pt x="360887" y="0"/>
                  </a:lnTo>
                  <a:lnTo>
                    <a:pt x="487083" y="126197"/>
                  </a:lnTo>
                  <a:lnTo>
                    <a:pt x="360887" y="252393"/>
                  </a:lnTo>
                  <a:lnTo>
                    <a:pt x="360887" y="201914"/>
                  </a:lnTo>
                  <a:lnTo>
                    <a:pt x="0" y="201914"/>
                  </a:lnTo>
                  <a:lnTo>
                    <a:pt x="0" y="5047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0478" rIns="75718" bIns="50479" numCol="1" spcCol="1270" anchor="ctr" anchorCtr="0">
              <a:noAutofit/>
            </a:bodyPr>
            <a:lstStyle/>
            <a:p>
              <a:pPr lvl="0" algn="ctr" defTabSz="444500">
                <a:lnSpc>
                  <a:spcPct val="90000"/>
                </a:lnSpc>
                <a:spcBef>
                  <a:spcPct val="0"/>
                </a:spcBef>
                <a:spcAft>
                  <a:spcPct val="35000"/>
                </a:spcAft>
              </a:pPr>
              <a:endParaRPr kumimoji="1" lang="ja-JP" altLang="en-US" sz="1000" kern="1200"/>
            </a:p>
          </p:txBody>
        </p:sp>
        <p:sp>
          <p:nvSpPr>
            <p:cNvPr id="7169" name="フリーフォーム 7168"/>
            <p:cNvSpPr/>
            <p:nvPr/>
          </p:nvSpPr>
          <p:spPr>
            <a:xfrm>
              <a:off x="6143524" y="2913946"/>
              <a:ext cx="1570946" cy="1570946"/>
            </a:xfrm>
            <a:custGeom>
              <a:avLst/>
              <a:gdLst>
                <a:gd name="connsiteX0" fmla="*/ 0 w 1570946"/>
                <a:gd name="connsiteY0" fmla="*/ 785473 h 1570946"/>
                <a:gd name="connsiteX1" fmla="*/ 785473 w 1570946"/>
                <a:gd name="connsiteY1" fmla="*/ 0 h 1570946"/>
                <a:gd name="connsiteX2" fmla="*/ 1570946 w 1570946"/>
                <a:gd name="connsiteY2" fmla="*/ 785473 h 1570946"/>
                <a:gd name="connsiteX3" fmla="*/ 785473 w 1570946"/>
                <a:gd name="connsiteY3" fmla="*/ 1570946 h 1570946"/>
                <a:gd name="connsiteX4" fmla="*/ 0 w 1570946"/>
                <a:gd name="connsiteY4" fmla="*/ 785473 h 157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946" h="1570946">
                  <a:moveTo>
                    <a:pt x="0" y="785473"/>
                  </a:moveTo>
                  <a:cubicBezTo>
                    <a:pt x="0" y="351668"/>
                    <a:pt x="351668" y="0"/>
                    <a:pt x="785473" y="0"/>
                  </a:cubicBezTo>
                  <a:cubicBezTo>
                    <a:pt x="1219278" y="0"/>
                    <a:pt x="1570946" y="351668"/>
                    <a:pt x="1570946" y="785473"/>
                  </a:cubicBezTo>
                  <a:cubicBezTo>
                    <a:pt x="1570946" y="1219278"/>
                    <a:pt x="1219278" y="1570946"/>
                    <a:pt x="785473" y="1570946"/>
                  </a:cubicBezTo>
                  <a:cubicBezTo>
                    <a:pt x="351668" y="1570946"/>
                    <a:pt x="0" y="1219278"/>
                    <a:pt x="0" y="785473"/>
                  </a:cubicBezTo>
                  <a:close/>
                </a:path>
              </a:pathLst>
            </a:custGeom>
            <a:solidFill>
              <a:srgbClr val="92D050"/>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9270" tIns="259270" rIns="259270" bIns="25927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インド</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農家</a:t>
              </a:r>
              <a:endParaRPr kumimoji="1" lang="ja-JP" altLang="en-US" sz="2300" b="1" kern="1200" dirty="0"/>
            </a:p>
          </p:txBody>
        </p:sp>
        <p:sp>
          <p:nvSpPr>
            <p:cNvPr id="7170" name="フリーフォーム 7169"/>
            <p:cNvSpPr/>
            <p:nvPr/>
          </p:nvSpPr>
          <p:spPr>
            <a:xfrm rot="5400000">
              <a:off x="4027224" y="4603995"/>
              <a:ext cx="246818" cy="534121"/>
            </a:xfrm>
            <a:custGeom>
              <a:avLst/>
              <a:gdLst>
                <a:gd name="connsiteX0" fmla="*/ 0 w 246818"/>
                <a:gd name="connsiteY0" fmla="*/ 106824 h 534121"/>
                <a:gd name="connsiteX1" fmla="*/ 123409 w 246818"/>
                <a:gd name="connsiteY1" fmla="*/ 106824 h 534121"/>
                <a:gd name="connsiteX2" fmla="*/ 123409 w 246818"/>
                <a:gd name="connsiteY2" fmla="*/ 0 h 534121"/>
                <a:gd name="connsiteX3" fmla="*/ 246818 w 246818"/>
                <a:gd name="connsiteY3" fmla="*/ 267061 h 534121"/>
                <a:gd name="connsiteX4" fmla="*/ 123409 w 246818"/>
                <a:gd name="connsiteY4" fmla="*/ 534121 h 534121"/>
                <a:gd name="connsiteX5" fmla="*/ 123409 w 246818"/>
                <a:gd name="connsiteY5" fmla="*/ 427297 h 534121"/>
                <a:gd name="connsiteX6" fmla="*/ 0 w 246818"/>
                <a:gd name="connsiteY6" fmla="*/ 427297 h 534121"/>
                <a:gd name="connsiteX7" fmla="*/ 0 w 246818"/>
                <a:gd name="connsiteY7" fmla="*/ 106824 h 53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18" h="534121">
                  <a:moveTo>
                    <a:pt x="0" y="106824"/>
                  </a:moveTo>
                  <a:lnTo>
                    <a:pt x="123409" y="106824"/>
                  </a:lnTo>
                  <a:lnTo>
                    <a:pt x="123409" y="0"/>
                  </a:lnTo>
                  <a:lnTo>
                    <a:pt x="246818" y="267061"/>
                  </a:lnTo>
                  <a:lnTo>
                    <a:pt x="123409" y="534121"/>
                  </a:lnTo>
                  <a:lnTo>
                    <a:pt x="123409" y="427297"/>
                  </a:lnTo>
                  <a:lnTo>
                    <a:pt x="0" y="427297"/>
                  </a:lnTo>
                  <a:lnTo>
                    <a:pt x="0" y="10682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6823" rIns="74044" bIns="106825" numCol="1" spcCol="1270" anchor="ctr" anchorCtr="0">
              <a:noAutofit/>
            </a:bodyPr>
            <a:lstStyle/>
            <a:p>
              <a:pPr lvl="0" algn="ctr" defTabSz="977900">
                <a:lnSpc>
                  <a:spcPct val="90000"/>
                </a:lnSpc>
                <a:spcBef>
                  <a:spcPct val="0"/>
                </a:spcBef>
                <a:spcAft>
                  <a:spcPct val="35000"/>
                </a:spcAft>
              </a:pPr>
              <a:endParaRPr kumimoji="1" lang="ja-JP" altLang="en-US" sz="2200" kern="1200"/>
            </a:p>
          </p:txBody>
        </p:sp>
        <p:sp>
          <p:nvSpPr>
            <p:cNvPr id="7172" name="フリーフォーム 7171"/>
            <p:cNvSpPr/>
            <p:nvPr/>
          </p:nvSpPr>
          <p:spPr>
            <a:xfrm>
              <a:off x="3673342" y="5094812"/>
              <a:ext cx="1570946" cy="1570946"/>
            </a:xfrm>
            <a:custGeom>
              <a:avLst/>
              <a:gdLst>
                <a:gd name="connsiteX0" fmla="*/ 0 w 1570946"/>
                <a:gd name="connsiteY0" fmla="*/ 785473 h 1570946"/>
                <a:gd name="connsiteX1" fmla="*/ 785473 w 1570946"/>
                <a:gd name="connsiteY1" fmla="*/ 0 h 1570946"/>
                <a:gd name="connsiteX2" fmla="*/ 1570946 w 1570946"/>
                <a:gd name="connsiteY2" fmla="*/ 785473 h 1570946"/>
                <a:gd name="connsiteX3" fmla="*/ 785473 w 1570946"/>
                <a:gd name="connsiteY3" fmla="*/ 1570946 h 1570946"/>
                <a:gd name="connsiteX4" fmla="*/ 0 w 1570946"/>
                <a:gd name="connsiteY4" fmla="*/ 785473 h 157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946" h="1570946">
                  <a:moveTo>
                    <a:pt x="0" y="785473"/>
                  </a:moveTo>
                  <a:cubicBezTo>
                    <a:pt x="0" y="351668"/>
                    <a:pt x="351668" y="0"/>
                    <a:pt x="785473" y="0"/>
                  </a:cubicBezTo>
                  <a:cubicBezTo>
                    <a:pt x="1219278" y="0"/>
                    <a:pt x="1570946" y="351668"/>
                    <a:pt x="1570946" y="785473"/>
                  </a:cubicBezTo>
                  <a:cubicBezTo>
                    <a:pt x="1570946" y="1219278"/>
                    <a:pt x="1219278" y="1570946"/>
                    <a:pt x="785473" y="1570946"/>
                  </a:cubicBezTo>
                  <a:cubicBezTo>
                    <a:pt x="351668" y="1570946"/>
                    <a:pt x="0" y="1219278"/>
                    <a:pt x="0" y="785473"/>
                  </a:cubicBezTo>
                  <a:close/>
                </a:path>
              </a:pathLst>
            </a:custGeom>
            <a:solidFill>
              <a:srgbClr val="92D050"/>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9270" tIns="259270" rIns="259270" bIns="259270" numCol="1" spcCol="1270" anchor="ctr" anchorCtr="0">
              <a:noAutofit/>
            </a:bodyPr>
            <a:lstStyle/>
            <a:p>
              <a:pPr lvl="0" algn="ctr" defTabSz="1022350">
                <a:lnSpc>
                  <a:spcPct val="90000"/>
                </a:lnSpc>
                <a:spcBef>
                  <a:spcPct val="0"/>
                </a:spcBef>
                <a:spcAft>
                  <a:spcPct val="35000"/>
                </a:spcAft>
              </a:pPr>
              <a:r>
                <a:rPr kumimoji="1" lang="en-US" altLang="ja-JP" sz="2300" b="1" kern="1200" dirty="0" smtClean="0"/>
                <a:t>NGO</a:t>
              </a:r>
            </a:p>
          </p:txBody>
        </p:sp>
        <p:sp>
          <p:nvSpPr>
            <p:cNvPr id="7173" name="フリーフォーム 7172"/>
            <p:cNvSpPr/>
            <p:nvPr/>
          </p:nvSpPr>
          <p:spPr>
            <a:xfrm rot="21575538">
              <a:off x="2832238" y="3447478"/>
              <a:ext cx="452164" cy="220678"/>
            </a:xfrm>
            <a:custGeom>
              <a:avLst/>
              <a:gdLst>
                <a:gd name="connsiteX0" fmla="*/ 0 w 452163"/>
                <a:gd name="connsiteY0" fmla="*/ 44135 h 220677"/>
                <a:gd name="connsiteX1" fmla="*/ 341825 w 452163"/>
                <a:gd name="connsiteY1" fmla="*/ 44135 h 220677"/>
                <a:gd name="connsiteX2" fmla="*/ 341825 w 452163"/>
                <a:gd name="connsiteY2" fmla="*/ 0 h 220677"/>
                <a:gd name="connsiteX3" fmla="*/ 452163 w 452163"/>
                <a:gd name="connsiteY3" fmla="*/ 110339 h 220677"/>
                <a:gd name="connsiteX4" fmla="*/ 341825 w 452163"/>
                <a:gd name="connsiteY4" fmla="*/ 220677 h 220677"/>
                <a:gd name="connsiteX5" fmla="*/ 341825 w 452163"/>
                <a:gd name="connsiteY5" fmla="*/ 176542 h 220677"/>
                <a:gd name="connsiteX6" fmla="*/ 0 w 452163"/>
                <a:gd name="connsiteY6" fmla="*/ 176542 h 220677"/>
                <a:gd name="connsiteX7" fmla="*/ 0 w 452163"/>
                <a:gd name="connsiteY7" fmla="*/ 44135 h 2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163" h="220677">
                  <a:moveTo>
                    <a:pt x="452163" y="176541"/>
                  </a:moveTo>
                  <a:lnTo>
                    <a:pt x="110338" y="176541"/>
                  </a:lnTo>
                  <a:lnTo>
                    <a:pt x="110338" y="220676"/>
                  </a:lnTo>
                  <a:lnTo>
                    <a:pt x="0" y="110338"/>
                  </a:lnTo>
                  <a:lnTo>
                    <a:pt x="110338" y="1"/>
                  </a:lnTo>
                  <a:lnTo>
                    <a:pt x="110338" y="44136"/>
                  </a:lnTo>
                  <a:lnTo>
                    <a:pt x="452163" y="44136"/>
                  </a:lnTo>
                  <a:lnTo>
                    <a:pt x="452163" y="17654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6202" tIns="44135" rIns="1" bIns="44135" numCol="1" spcCol="1270" anchor="ctr" anchorCtr="0">
              <a:noAutofit/>
            </a:bodyPr>
            <a:lstStyle/>
            <a:p>
              <a:pPr lvl="0" algn="ctr" defTabSz="400050">
                <a:lnSpc>
                  <a:spcPct val="90000"/>
                </a:lnSpc>
                <a:spcBef>
                  <a:spcPct val="0"/>
                </a:spcBef>
                <a:spcAft>
                  <a:spcPct val="35000"/>
                </a:spcAft>
              </a:pPr>
              <a:endParaRPr kumimoji="1" lang="ja-JP" altLang="en-US" sz="900" kern="1200"/>
            </a:p>
          </p:txBody>
        </p:sp>
        <p:sp>
          <p:nvSpPr>
            <p:cNvPr id="7174" name="フリーフォーム 7173"/>
            <p:cNvSpPr/>
            <p:nvPr/>
          </p:nvSpPr>
          <p:spPr>
            <a:xfrm>
              <a:off x="1086706" y="2913960"/>
              <a:ext cx="1570946" cy="1570946"/>
            </a:xfrm>
            <a:custGeom>
              <a:avLst/>
              <a:gdLst>
                <a:gd name="connsiteX0" fmla="*/ 0 w 1570946"/>
                <a:gd name="connsiteY0" fmla="*/ 785473 h 1570946"/>
                <a:gd name="connsiteX1" fmla="*/ 785473 w 1570946"/>
                <a:gd name="connsiteY1" fmla="*/ 0 h 1570946"/>
                <a:gd name="connsiteX2" fmla="*/ 1570946 w 1570946"/>
                <a:gd name="connsiteY2" fmla="*/ 785473 h 1570946"/>
                <a:gd name="connsiteX3" fmla="*/ 785473 w 1570946"/>
                <a:gd name="connsiteY3" fmla="*/ 1570946 h 1570946"/>
                <a:gd name="connsiteX4" fmla="*/ 0 w 1570946"/>
                <a:gd name="connsiteY4" fmla="*/ 785473 h 157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946" h="1570946">
                  <a:moveTo>
                    <a:pt x="0" y="785473"/>
                  </a:moveTo>
                  <a:cubicBezTo>
                    <a:pt x="0" y="351668"/>
                    <a:pt x="351668" y="0"/>
                    <a:pt x="785473" y="0"/>
                  </a:cubicBezTo>
                  <a:cubicBezTo>
                    <a:pt x="1219278" y="0"/>
                    <a:pt x="1570946" y="351668"/>
                    <a:pt x="1570946" y="785473"/>
                  </a:cubicBezTo>
                  <a:cubicBezTo>
                    <a:pt x="1570946" y="1219278"/>
                    <a:pt x="1219278" y="1570946"/>
                    <a:pt x="785473" y="1570946"/>
                  </a:cubicBezTo>
                  <a:cubicBezTo>
                    <a:pt x="351668" y="1570946"/>
                    <a:pt x="0" y="1219278"/>
                    <a:pt x="0" y="785473"/>
                  </a:cubicBezTo>
                  <a:close/>
                </a:path>
              </a:pathLst>
            </a:custGeom>
            <a:solidFill>
              <a:srgbClr val="92D050"/>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9270" tIns="259270" rIns="259270" bIns="259270"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現地</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学生</a:t>
              </a:r>
              <a:endParaRPr kumimoji="1" lang="ja-JP" altLang="en-US" sz="2300" b="1" kern="1200" dirty="0"/>
            </a:p>
          </p:txBody>
        </p:sp>
      </p:grpSp>
      <p:grpSp>
        <p:nvGrpSpPr>
          <p:cNvPr id="7175" name="グループ化 7174"/>
          <p:cNvGrpSpPr/>
          <p:nvPr/>
        </p:nvGrpSpPr>
        <p:grpSpPr>
          <a:xfrm>
            <a:off x="1259859" y="1491331"/>
            <a:ext cx="6084643" cy="4815641"/>
            <a:chOff x="1259859" y="922784"/>
            <a:chExt cx="6307522" cy="5384189"/>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84511" y="2152984"/>
              <a:ext cx="5730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510634" y="2804770"/>
              <a:ext cx="1296143" cy="646331"/>
            </a:xfrm>
            <a:prstGeom prst="rect">
              <a:avLst/>
            </a:prstGeom>
            <a:noFill/>
          </p:spPr>
          <p:txBody>
            <a:bodyPr wrap="square" rtlCol="0">
              <a:spAutoFit/>
            </a:bodyPr>
            <a:lstStyle/>
            <a:p>
              <a:pPr defTabSz="914400"/>
              <a:r>
                <a:rPr kumimoji="1" lang="ja-JP" altLang="en-US" b="1" dirty="0" smtClean="0">
                  <a:solidFill>
                    <a:prstClr val="black"/>
                  </a:solidFill>
                </a:rPr>
                <a:t>説明会</a:t>
              </a:r>
              <a:endParaRPr kumimoji="1" lang="en-US" altLang="ja-JP" b="1" dirty="0" smtClean="0">
                <a:solidFill>
                  <a:prstClr val="black"/>
                </a:solidFill>
              </a:endParaRPr>
            </a:p>
            <a:p>
              <a:pPr defTabSz="914400"/>
              <a:r>
                <a:rPr kumimoji="1" lang="ja-JP" altLang="en-US" b="1" dirty="0">
                  <a:solidFill>
                    <a:prstClr val="black"/>
                  </a:solidFill>
                </a:rPr>
                <a:t>　</a:t>
              </a:r>
              <a:r>
                <a:rPr kumimoji="1" lang="ja-JP" altLang="en-US" b="1" dirty="0" smtClean="0">
                  <a:solidFill>
                    <a:prstClr val="black"/>
                  </a:solidFill>
                </a:rPr>
                <a:t>　・選抜</a:t>
              </a:r>
              <a:endParaRPr kumimoji="1" lang="ja-JP" altLang="en-US" b="1" dirty="0">
                <a:solidFill>
                  <a:prstClr val="black"/>
                </a:solidFill>
              </a:endParaRPr>
            </a:p>
          </p:txBody>
        </p:sp>
        <p:sp>
          <p:nvSpPr>
            <p:cNvPr id="9" name="曲折矢印 8"/>
            <p:cNvSpPr/>
            <p:nvPr/>
          </p:nvSpPr>
          <p:spPr>
            <a:xfrm>
              <a:off x="1530076" y="937461"/>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10" name="曲折矢印 9"/>
            <p:cNvSpPr/>
            <p:nvPr/>
          </p:nvSpPr>
          <p:spPr>
            <a:xfrm rot="10800000">
              <a:off x="2114562" y="1468716"/>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11" name="テキスト ボックス 10"/>
            <p:cNvSpPr txBox="1"/>
            <p:nvPr/>
          </p:nvSpPr>
          <p:spPr>
            <a:xfrm>
              <a:off x="1366891" y="1145550"/>
              <a:ext cx="1296143" cy="923330"/>
            </a:xfrm>
            <a:prstGeom prst="rect">
              <a:avLst/>
            </a:prstGeom>
            <a:noFill/>
          </p:spPr>
          <p:txBody>
            <a:bodyPr wrap="square" rtlCol="0">
              <a:spAutoFit/>
            </a:bodyPr>
            <a:lstStyle/>
            <a:p>
              <a:pPr defTabSz="914400"/>
              <a:r>
                <a:rPr kumimoji="1" lang="ja-JP" altLang="en-US" b="1" dirty="0" smtClean="0">
                  <a:solidFill>
                    <a:prstClr val="black"/>
                  </a:solidFill>
                </a:rPr>
                <a:t>労働力・</a:t>
              </a:r>
              <a:endParaRPr kumimoji="1" lang="en-US" altLang="ja-JP" b="1" dirty="0" smtClean="0">
                <a:solidFill>
                  <a:prstClr val="black"/>
                </a:solidFill>
              </a:endParaRPr>
            </a:p>
            <a:p>
              <a:pPr defTabSz="914400"/>
              <a:r>
                <a:rPr kumimoji="1" lang="ja-JP" altLang="en-US" b="1" dirty="0" smtClean="0">
                  <a:solidFill>
                    <a:prstClr val="black"/>
                  </a:solidFill>
                </a:rPr>
                <a:t>現場マネジメント</a:t>
              </a:r>
              <a:endParaRPr kumimoji="1" lang="en-US" altLang="ja-JP" b="1" dirty="0" smtClean="0">
                <a:solidFill>
                  <a:prstClr val="black"/>
                </a:solidFill>
              </a:endParaRPr>
            </a:p>
          </p:txBody>
        </p:sp>
        <p:sp>
          <p:nvSpPr>
            <p:cNvPr id="12" name="テキスト ボックス 11"/>
            <p:cNvSpPr txBox="1"/>
            <p:nvPr/>
          </p:nvSpPr>
          <p:spPr>
            <a:xfrm>
              <a:off x="2402595" y="1963962"/>
              <a:ext cx="1296143" cy="646331"/>
            </a:xfrm>
            <a:prstGeom prst="rect">
              <a:avLst/>
            </a:prstGeom>
            <a:noFill/>
          </p:spPr>
          <p:txBody>
            <a:bodyPr wrap="square" rtlCol="0">
              <a:spAutoFit/>
            </a:bodyPr>
            <a:lstStyle/>
            <a:p>
              <a:pPr defTabSz="914400"/>
              <a:r>
                <a:rPr kumimoji="1" lang="ja-JP" altLang="en-US" b="1" dirty="0" smtClean="0">
                  <a:solidFill>
                    <a:prstClr val="black"/>
                  </a:solidFill>
                </a:rPr>
                <a:t>技術指導・賃金</a:t>
              </a:r>
              <a:endParaRPr kumimoji="1" lang="en-US" altLang="ja-JP" b="1" dirty="0" smtClean="0">
                <a:solidFill>
                  <a:prstClr val="black"/>
                </a:solidFill>
              </a:endParaRPr>
            </a:p>
          </p:txBody>
        </p:sp>
        <p:sp>
          <p:nvSpPr>
            <p:cNvPr id="13" name="曲折矢印 12"/>
            <p:cNvSpPr/>
            <p:nvPr/>
          </p:nvSpPr>
          <p:spPr>
            <a:xfrm rot="5400000">
              <a:off x="5799176" y="1030604"/>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14" name="曲折矢印 13"/>
            <p:cNvSpPr/>
            <p:nvPr/>
          </p:nvSpPr>
          <p:spPr>
            <a:xfrm rot="16200000">
              <a:off x="5358590" y="1248544"/>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15" name="テキスト ボックス 14"/>
            <p:cNvSpPr txBox="1"/>
            <p:nvPr/>
          </p:nvSpPr>
          <p:spPr>
            <a:xfrm>
              <a:off x="6271238" y="1345540"/>
              <a:ext cx="1296143" cy="369332"/>
            </a:xfrm>
            <a:prstGeom prst="rect">
              <a:avLst/>
            </a:prstGeom>
            <a:noFill/>
          </p:spPr>
          <p:txBody>
            <a:bodyPr wrap="square" rtlCol="0">
              <a:spAutoFit/>
            </a:bodyPr>
            <a:lstStyle/>
            <a:p>
              <a:pPr defTabSz="914400"/>
              <a:r>
                <a:rPr kumimoji="1" lang="ja-JP" altLang="en-US" b="1" dirty="0" smtClean="0">
                  <a:solidFill>
                    <a:prstClr val="black"/>
                  </a:solidFill>
                </a:rPr>
                <a:t>農機提供</a:t>
              </a:r>
              <a:endParaRPr kumimoji="1" lang="en-US" altLang="ja-JP" b="1" dirty="0" smtClean="0">
                <a:solidFill>
                  <a:prstClr val="black"/>
                </a:solidFill>
              </a:endParaRPr>
            </a:p>
          </p:txBody>
        </p:sp>
        <p:sp>
          <p:nvSpPr>
            <p:cNvPr id="16" name="テキスト ボックス 15"/>
            <p:cNvSpPr txBox="1"/>
            <p:nvPr/>
          </p:nvSpPr>
          <p:spPr>
            <a:xfrm>
              <a:off x="5567717" y="1621729"/>
              <a:ext cx="1296143" cy="646331"/>
            </a:xfrm>
            <a:prstGeom prst="rect">
              <a:avLst/>
            </a:prstGeom>
            <a:noFill/>
          </p:spPr>
          <p:txBody>
            <a:bodyPr wrap="square" rtlCol="0">
              <a:spAutoFit/>
            </a:bodyPr>
            <a:lstStyle/>
            <a:p>
              <a:pPr defTabSz="914400"/>
              <a:r>
                <a:rPr kumimoji="1" lang="ja-JP" altLang="en-US" b="1" dirty="0" smtClean="0">
                  <a:solidFill>
                    <a:prstClr val="black"/>
                  </a:solidFill>
                </a:rPr>
                <a:t>口コミ</a:t>
              </a:r>
              <a:r>
                <a:rPr kumimoji="1" lang="en-US" altLang="ja-JP" b="1" dirty="0" smtClean="0">
                  <a:solidFill>
                    <a:prstClr val="black"/>
                  </a:solidFill>
                </a:rPr>
                <a:t/>
              </a:r>
              <a:br>
                <a:rPr kumimoji="1" lang="en-US" altLang="ja-JP" b="1" dirty="0" smtClean="0">
                  <a:solidFill>
                    <a:prstClr val="black"/>
                  </a:solidFill>
                </a:rPr>
              </a:br>
              <a:r>
                <a:rPr kumimoji="1" lang="ja-JP" altLang="en-US" b="1" dirty="0" smtClean="0">
                  <a:solidFill>
                    <a:prstClr val="black"/>
                  </a:solidFill>
                </a:rPr>
                <a:t>使用料</a:t>
              </a:r>
              <a:endParaRPr kumimoji="1" lang="en-US" altLang="ja-JP" b="1" dirty="0" smtClean="0">
                <a:solidFill>
                  <a:prstClr val="black"/>
                </a:solidFill>
              </a:endParaRPr>
            </a:p>
          </p:txBody>
        </p:sp>
        <p:sp>
          <p:nvSpPr>
            <p:cNvPr id="17" name="曲折矢印 16"/>
            <p:cNvSpPr/>
            <p:nvPr/>
          </p:nvSpPr>
          <p:spPr>
            <a:xfrm rot="5400000">
              <a:off x="1960912" y="4533749"/>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18" name="曲折矢印 17"/>
            <p:cNvSpPr/>
            <p:nvPr/>
          </p:nvSpPr>
          <p:spPr>
            <a:xfrm rot="16200000">
              <a:off x="1530077" y="4830617"/>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19" name="テキスト ボックス 18"/>
            <p:cNvSpPr txBox="1"/>
            <p:nvPr/>
          </p:nvSpPr>
          <p:spPr>
            <a:xfrm>
              <a:off x="1259859" y="5692606"/>
              <a:ext cx="1296143" cy="369332"/>
            </a:xfrm>
            <a:prstGeom prst="rect">
              <a:avLst/>
            </a:prstGeom>
            <a:noFill/>
          </p:spPr>
          <p:txBody>
            <a:bodyPr wrap="square" rtlCol="0">
              <a:spAutoFit/>
            </a:bodyPr>
            <a:lstStyle/>
            <a:p>
              <a:pPr defTabSz="914400"/>
              <a:r>
                <a:rPr kumimoji="1" lang="ja-JP" altLang="en-US" dirty="0" smtClean="0">
                  <a:solidFill>
                    <a:prstClr val="black"/>
                  </a:solidFill>
                </a:rPr>
                <a:t>　</a:t>
              </a:r>
              <a:r>
                <a:rPr kumimoji="1" lang="ja-JP" altLang="en-US" b="1" dirty="0" smtClean="0">
                  <a:solidFill>
                    <a:prstClr val="black"/>
                  </a:solidFill>
                </a:rPr>
                <a:t>集める</a:t>
              </a:r>
              <a:endParaRPr kumimoji="1" lang="en-US" altLang="ja-JP" b="1" dirty="0" smtClean="0">
                <a:solidFill>
                  <a:prstClr val="black"/>
                </a:solidFill>
              </a:endParaRPr>
            </a:p>
          </p:txBody>
        </p:sp>
        <p:sp>
          <p:nvSpPr>
            <p:cNvPr id="20" name="テキスト ボックス 19"/>
            <p:cNvSpPr txBox="1"/>
            <p:nvPr/>
          </p:nvSpPr>
          <p:spPr>
            <a:xfrm>
              <a:off x="2322165" y="4729663"/>
              <a:ext cx="1296143" cy="369332"/>
            </a:xfrm>
            <a:prstGeom prst="rect">
              <a:avLst/>
            </a:prstGeom>
            <a:noFill/>
          </p:spPr>
          <p:txBody>
            <a:bodyPr wrap="square" rtlCol="0">
              <a:spAutoFit/>
            </a:bodyPr>
            <a:lstStyle/>
            <a:p>
              <a:pPr defTabSz="914400"/>
              <a:r>
                <a:rPr kumimoji="1" lang="ja-JP" altLang="en-US" dirty="0" smtClean="0">
                  <a:solidFill>
                    <a:prstClr val="black"/>
                  </a:solidFill>
                </a:rPr>
                <a:t>　</a:t>
              </a:r>
              <a:r>
                <a:rPr kumimoji="1" lang="ja-JP" altLang="en-US" b="1" dirty="0" smtClean="0">
                  <a:solidFill>
                    <a:prstClr val="black"/>
                  </a:solidFill>
                </a:rPr>
                <a:t>徴収協力</a:t>
              </a:r>
              <a:endParaRPr kumimoji="1" lang="en-US" altLang="ja-JP" b="1" dirty="0" smtClean="0">
                <a:solidFill>
                  <a:prstClr val="black"/>
                </a:solidFill>
              </a:endParaRPr>
            </a:p>
          </p:txBody>
        </p:sp>
        <p:sp>
          <p:nvSpPr>
            <p:cNvPr id="21" name="テキスト ボックス 20"/>
            <p:cNvSpPr txBox="1"/>
            <p:nvPr/>
          </p:nvSpPr>
          <p:spPr>
            <a:xfrm>
              <a:off x="5280371" y="3819211"/>
              <a:ext cx="1539827" cy="369332"/>
            </a:xfrm>
            <a:prstGeom prst="rect">
              <a:avLst/>
            </a:prstGeom>
            <a:noFill/>
          </p:spPr>
          <p:txBody>
            <a:bodyPr wrap="square" rtlCol="0">
              <a:spAutoFit/>
            </a:bodyPr>
            <a:lstStyle/>
            <a:p>
              <a:pPr defTabSz="914400"/>
              <a:r>
                <a:rPr kumimoji="1" lang="ja-JP" altLang="en-US" dirty="0" smtClean="0">
                  <a:solidFill>
                    <a:prstClr val="black"/>
                  </a:solidFill>
                </a:rPr>
                <a:t>　</a:t>
              </a:r>
              <a:r>
                <a:rPr kumimoji="1" lang="ja-JP" altLang="en-US" b="1" dirty="0" smtClean="0">
                  <a:solidFill>
                    <a:prstClr val="black"/>
                  </a:solidFill>
                </a:rPr>
                <a:t>仲介・選抜</a:t>
              </a:r>
              <a:endParaRPr kumimoji="1" lang="en-US" altLang="ja-JP" b="1" dirty="0" smtClean="0">
                <a:solidFill>
                  <a:prstClr val="black"/>
                </a:solidFill>
              </a:endParaRPr>
            </a:p>
          </p:txBody>
        </p:sp>
        <p:sp>
          <p:nvSpPr>
            <p:cNvPr id="22" name="テキスト ボックス 21"/>
            <p:cNvSpPr txBox="1"/>
            <p:nvPr/>
          </p:nvSpPr>
          <p:spPr>
            <a:xfrm>
              <a:off x="3541969" y="2243498"/>
              <a:ext cx="1296143" cy="369332"/>
            </a:xfrm>
            <a:prstGeom prst="rect">
              <a:avLst/>
            </a:prstGeom>
            <a:noFill/>
          </p:spPr>
          <p:txBody>
            <a:bodyPr wrap="square" rtlCol="0">
              <a:spAutoFit/>
            </a:bodyPr>
            <a:lstStyle/>
            <a:p>
              <a:pPr defTabSz="914400"/>
              <a:r>
                <a:rPr kumimoji="1" lang="ja-JP" altLang="en-US" b="1" dirty="0" smtClean="0">
                  <a:solidFill>
                    <a:prstClr val="black"/>
                  </a:solidFill>
                </a:rPr>
                <a:t>情報提供</a:t>
              </a:r>
              <a:endParaRPr kumimoji="1" lang="en-US" altLang="ja-JP" b="1" dirty="0" smtClean="0">
                <a:solidFill>
                  <a:prstClr val="black"/>
                </a:solidFill>
              </a:endParaRPr>
            </a:p>
          </p:txBody>
        </p:sp>
        <p:sp>
          <p:nvSpPr>
            <p:cNvPr id="23" name="テキスト ボックス 22"/>
            <p:cNvSpPr txBox="1"/>
            <p:nvPr/>
          </p:nvSpPr>
          <p:spPr>
            <a:xfrm>
              <a:off x="4509526" y="1890725"/>
              <a:ext cx="1296143" cy="369332"/>
            </a:xfrm>
            <a:prstGeom prst="rect">
              <a:avLst/>
            </a:prstGeom>
            <a:noFill/>
          </p:spPr>
          <p:txBody>
            <a:bodyPr wrap="square" rtlCol="0">
              <a:spAutoFit/>
            </a:bodyPr>
            <a:lstStyle/>
            <a:p>
              <a:pPr defTabSz="914400"/>
              <a:r>
                <a:rPr kumimoji="1" lang="ja-JP" altLang="en-US" b="1" dirty="0">
                  <a:solidFill>
                    <a:prstClr val="black"/>
                  </a:solidFill>
                </a:rPr>
                <a:t>活動協力</a:t>
              </a:r>
              <a:endParaRPr kumimoji="1" lang="en-US" altLang="ja-JP" b="1" dirty="0" smtClean="0">
                <a:solidFill>
                  <a:prstClr val="black"/>
                </a:solidFill>
              </a:endParaRPr>
            </a:p>
          </p:txBody>
        </p:sp>
        <p:sp>
          <p:nvSpPr>
            <p:cNvPr id="24" name="テキスト ボックス 23"/>
            <p:cNvSpPr txBox="1"/>
            <p:nvPr/>
          </p:nvSpPr>
          <p:spPr>
            <a:xfrm>
              <a:off x="5717021" y="4900518"/>
              <a:ext cx="1296143" cy="369332"/>
            </a:xfrm>
            <a:prstGeom prst="rect">
              <a:avLst/>
            </a:prstGeom>
            <a:noFill/>
          </p:spPr>
          <p:txBody>
            <a:bodyPr wrap="square" rtlCol="0">
              <a:spAutoFit/>
            </a:bodyPr>
            <a:lstStyle/>
            <a:p>
              <a:pPr defTabSz="914400"/>
              <a:r>
                <a:rPr kumimoji="1" lang="ja-JP" altLang="en-US" b="1" dirty="0">
                  <a:solidFill>
                    <a:prstClr val="black"/>
                  </a:solidFill>
                </a:rPr>
                <a:t>アポイント</a:t>
              </a:r>
              <a:endParaRPr kumimoji="1" lang="en-US" altLang="ja-JP" b="1" dirty="0" smtClean="0">
                <a:solidFill>
                  <a:prstClr val="black"/>
                </a:solidFill>
              </a:endParaRPr>
            </a:p>
          </p:txBody>
        </p:sp>
        <p:sp>
          <p:nvSpPr>
            <p:cNvPr id="25" name="テキスト ボックス 24"/>
            <p:cNvSpPr txBox="1"/>
            <p:nvPr/>
          </p:nvSpPr>
          <p:spPr>
            <a:xfrm>
              <a:off x="4509524" y="4606263"/>
              <a:ext cx="1296143" cy="369332"/>
            </a:xfrm>
            <a:prstGeom prst="rect">
              <a:avLst/>
            </a:prstGeom>
            <a:noFill/>
          </p:spPr>
          <p:txBody>
            <a:bodyPr wrap="square" rtlCol="0">
              <a:spAutoFit/>
            </a:bodyPr>
            <a:lstStyle/>
            <a:p>
              <a:pPr defTabSz="914400"/>
              <a:r>
                <a:rPr kumimoji="1" lang="ja-JP" altLang="en-US" b="1" dirty="0">
                  <a:solidFill>
                    <a:prstClr val="black"/>
                  </a:solidFill>
                </a:rPr>
                <a:t>活動支援</a:t>
              </a:r>
              <a:endParaRPr kumimoji="1" lang="en-US" altLang="ja-JP" b="1" dirty="0" smtClean="0">
                <a:solidFill>
                  <a:prstClr val="black"/>
                </a:solidFill>
              </a:endParaRPr>
            </a:p>
          </p:txBody>
        </p:sp>
        <p:sp>
          <p:nvSpPr>
            <p:cNvPr id="26" name="曲折矢印 25"/>
            <p:cNvSpPr/>
            <p:nvPr/>
          </p:nvSpPr>
          <p:spPr>
            <a:xfrm>
              <a:off x="5580112" y="4400916"/>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27" name="テキスト ボックス 26"/>
            <p:cNvSpPr txBox="1"/>
            <p:nvPr/>
          </p:nvSpPr>
          <p:spPr>
            <a:xfrm>
              <a:off x="3600962" y="4547418"/>
              <a:ext cx="1296143" cy="369332"/>
            </a:xfrm>
            <a:prstGeom prst="rect">
              <a:avLst/>
            </a:prstGeom>
            <a:noFill/>
          </p:spPr>
          <p:txBody>
            <a:bodyPr wrap="square" rtlCol="0">
              <a:spAutoFit/>
            </a:bodyPr>
            <a:lstStyle/>
            <a:p>
              <a:pPr defTabSz="914400"/>
              <a:r>
                <a:rPr kumimoji="1" lang="en-US" altLang="ja-JP" b="1" dirty="0" smtClean="0">
                  <a:solidFill>
                    <a:prstClr val="black"/>
                  </a:solidFill>
                </a:rPr>
                <a:t>NGO</a:t>
              </a:r>
              <a:r>
                <a:rPr kumimoji="1" lang="ja-JP" altLang="en-US" b="1" dirty="0" smtClean="0">
                  <a:solidFill>
                    <a:prstClr val="black"/>
                  </a:solidFill>
                </a:rPr>
                <a:t>費</a:t>
              </a:r>
              <a:endParaRPr kumimoji="1" lang="en-US" altLang="ja-JP" b="1" dirty="0" smtClean="0">
                <a:solidFill>
                  <a:prstClr val="black"/>
                </a:solidFill>
              </a:endParaRPr>
            </a:p>
          </p:txBody>
        </p:sp>
        <p:sp>
          <p:nvSpPr>
            <p:cNvPr id="28" name="曲折矢印 27"/>
            <p:cNvSpPr/>
            <p:nvPr/>
          </p:nvSpPr>
          <p:spPr>
            <a:xfrm rot="10800000">
              <a:off x="5943191" y="4797947"/>
              <a:ext cx="1584176" cy="1368536"/>
            </a:xfrm>
            <a:prstGeom prst="bentArrow">
              <a:avLst>
                <a:gd name="adj1" fmla="val 15301"/>
                <a:gd name="adj2" fmla="val 20690"/>
                <a:gd name="adj3" fmla="val 22845"/>
                <a:gd name="adj4" fmla="val 43750"/>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29" name="テキスト ボックス 28"/>
            <p:cNvSpPr txBox="1"/>
            <p:nvPr/>
          </p:nvSpPr>
          <p:spPr>
            <a:xfrm>
              <a:off x="5447520" y="3180710"/>
              <a:ext cx="1296143" cy="369332"/>
            </a:xfrm>
            <a:prstGeom prst="rect">
              <a:avLst/>
            </a:prstGeom>
            <a:noFill/>
          </p:spPr>
          <p:txBody>
            <a:bodyPr wrap="square" rtlCol="0">
              <a:spAutoFit/>
            </a:bodyPr>
            <a:lstStyle/>
            <a:p>
              <a:pPr defTabSz="914400"/>
              <a:r>
                <a:rPr kumimoji="1" lang="ja-JP" altLang="en-US" dirty="0" smtClean="0">
                  <a:solidFill>
                    <a:prstClr val="black"/>
                  </a:solidFill>
                </a:rPr>
                <a:t>　</a:t>
              </a:r>
              <a:r>
                <a:rPr kumimoji="1" lang="ja-JP" altLang="en-US" b="1" dirty="0" smtClean="0">
                  <a:solidFill>
                    <a:prstClr val="black"/>
                  </a:solidFill>
                </a:rPr>
                <a:t>情報提供</a:t>
              </a:r>
              <a:endParaRPr kumimoji="1" lang="en-US" altLang="ja-JP" b="1" dirty="0" smtClean="0">
                <a:solidFill>
                  <a:prstClr val="black"/>
                </a:solidFill>
              </a:endParaRPr>
            </a:p>
          </p:txBody>
        </p:sp>
      </p:grpSp>
      <p:sp>
        <p:nvSpPr>
          <p:cNvPr id="30" name="テキスト ボックス 29"/>
          <p:cNvSpPr txBox="1"/>
          <p:nvPr/>
        </p:nvSpPr>
        <p:spPr>
          <a:xfrm>
            <a:off x="6735278" y="5605380"/>
            <a:ext cx="1296143" cy="369332"/>
          </a:xfrm>
          <a:prstGeom prst="rect">
            <a:avLst/>
          </a:prstGeom>
          <a:noFill/>
        </p:spPr>
        <p:txBody>
          <a:bodyPr wrap="square" rtlCol="0">
            <a:spAutoFit/>
          </a:bodyPr>
          <a:lstStyle/>
          <a:p>
            <a:pPr defTabSz="914400"/>
            <a:r>
              <a:rPr kumimoji="1" lang="ja-JP" altLang="en-US" b="1" dirty="0">
                <a:solidFill>
                  <a:prstClr val="black"/>
                </a:solidFill>
              </a:rPr>
              <a:t>情報提供</a:t>
            </a:r>
            <a:endParaRPr kumimoji="1" lang="en-US" altLang="ja-JP" b="1" dirty="0" smtClean="0">
              <a:solidFill>
                <a:prstClr val="black"/>
              </a:solidFill>
            </a:endParaRPr>
          </a:p>
        </p:txBody>
      </p:sp>
    </p:spTree>
    <p:extLst>
      <p:ext uri="{BB962C8B-B14F-4D97-AF65-F5344CB8AC3E}">
        <p14:creationId xmlns:p14="http://schemas.microsoft.com/office/powerpoint/2010/main" val="2821730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 y="346646"/>
            <a:ext cx="6779096" cy="778098"/>
          </a:xfrm>
        </p:spPr>
        <p:txBody>
          <a:bodyPr>
            <a:normAutofit/>
          </a:bodyPr>
          <a:lstStyle/>
          <a:p>
            <a:pPr algn="l"/>
            <a:r>
              <a:rPr lang="ja-JP" altLang="en-US" sz="3600" dirty="0" smtClean="0">
                <a:latin typeface="メイリオ" pitchFamily="50" charset="-128"/>
                <a:ea typeface="メイリオ" pitchFamily="50" charset="-128"/>
                <a:cs typeface="メイリオ" pitchFamily="50" charset="-128"/>
              </a:rPr>
              <a:t>メーカーにご協力</a:t>
            </a:r>
            <a:r>
              <a:rPr lang="ja-JP" altLang="en-US" sz="3600" dirty="0">
                <a:latin typeface="メイリオ" pitchFamily="50" charset="-128"/>
                <a:ea typeface="メイリオ" pitchFamily="50" charset="-128"/>
                <a:cs typeface="メイリオ" pitchFamily="50" charset="-128"/>
              </a:rPr>
              <a:t>頂きたい</a:t>
            </a:r>
            <a:r>
              <a:rPr lang="ja-JP" altLang="en-US" sz="3600" dirty="0" smtClean="0">
                <a:latin typeface="メイリオ" pitchFamily="50" charset="-128"/>
                <a:ea typeface="メイリオ" pitchFamily="50" charset="-128"/>
                <a:cs typeface="メイリオ" pitchFamily="50" charset="-128"/>
              </a:rPr>
              <a:t>こと</a:t>
            </a:r>
            <a:endParaRPr kumimoji="1" lang="ja-JP" altLang="en-US" sz="3600" dirty="0">
              <a:latin typeface="メイリオ" pitchFamily="50" charset="-128"/>
              <a:ea typeface="メイリオ" pitchFamily="50" charset="-128"/>
              <a:cs typeface="メイリオ" pitchFamily="50" charset="-128"/>
            </a:endParaRPr>
          </a:p>
        </p:txBody>
      </p:sp>
      <p:cxnSp>
        <p:nvCxnSpPr>
          <p:cNvPr id="38" name="直線コネクタ 37"/>
          <p:cNvCxnSpPr/>
          <p:nvPr/>
        </p:nvCxnSpPr>
        <p:spPr>
          <a:xfrm>
            <a:off x="-252536" y="1194411"/>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sp>
        <p:nvSpPr>
          <p:cNvPr id="6" name="ホームベース 5"/>
          <p:cNvSpPr/>
          <p:nvPr/>
        </p:nvSpPr>
        <p:spPr>
          <a:xfrm>
            <a:off x="467544" y="1556792"/>
            <a:ext cx="6408712" cy="648072"/>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メイリオ" pitchFamily="50" charset="-128"/>
                <a:ea typeface="メイリオ" pitchFamily="50" charset="-128"/>
                <a:cs typeface="メイリオ" pitchFamily="50" charset="-128"/>
              </a:rPr>
              <a:t>育苗箱</a:t>
            </a:r>
            <a:r>
              <a:rPr lang="ja-JP" altLang="en-US" sz="2000" dirty="0" smtClean="0">
                <a:latin typeface="メイリオ" pitchFamily="50" charset="-128"/>
                <a:ea typeface="メイリオ" pitchFamily="50" charset="-128"/>
                <a:cs typeface="メイリオ" pitchFamily="50" charset="-128"/>
              </a:rPr>
              <a:t>と</a:t>
            </a:r>
            <a:r>
              <a:rPr lang="ja-JP" altLang="en-US" sz="2400" b="1" dirty="0" smtClean="0">
                <a:latin typeface="メイリオ" pitchFamily="50" charset="-128"/>
                <a:ea typeface="メイリオ" pitchFamily="50" charset="-128"/>
                <a:cs typeface="メイリオ" pitchFamily="50" charset="-128"/>
              </a:rPr>
              <a:t>田植機</a:t>
            </a:r>
            <a:r>
              <a:rPr lang="ja-JP" altLang="en-US" sz="2000" dirty="0" smtClean="0">
                <a:latin typeface="メイリオ" pitchFamily="50" charset="-128"/>
                <a:ea typeface="メイリオ" pitchFamily="50" charset="-128"/>
                <a:cs typeface="メイリオ" pitchFamily="50" charset="-128"/>
              </a:rPr>
              <a:t>のお貸しいただくこと</a:t>
            </a:r>
            <a:endParaRPr kumimoji="1" lang="ja-JP" altLang="en-US" sz="2000" dirty="0">
              <a:latin typeface="メイリオ" pitchFamily="50" charset="-128"/>
              <a:ea typeface="メイリオ" pitchFamily="50" charset="-128"/>
              <a:cs typeface="メイリオ" pitchFamily="50" charset="-128"/>
            </a:endParaRPr>
          </a:p>
        </p:txBody>
      </p:sp>
      <p:sp>
        <p:nvSpPr>
          <p:cNvPr id="7" name="ホームベース 6"/>
          <p:cNvSpPr/>
          <p:nvPr/>
        </p:nvSpPr>
        <p:spPr>
          <a:xfrm>
            <a:off x="467544" y="3284984"/>
            <a:ext cx="6408712" cy="648072"/>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itchFamily="50" charset="-128"/>
                <a:ea typeface="メイリオ" pitchFamily="50" charset="-128"/>
                <a:cs typeface="メイリオ" pitchFamily="50" charset="-128"/>
              </a:rPr>
              <a:t>苗床を作るための技術指導</a:t>
            </a:r>
            <a:endParaRPr kumimoji="1" lang="ja-JP" altLang="en-US" sz="2000" dirty="0">
              <a:latin typeface="メイリオ" pitchFamily="50" charset="-128"/>
              <a:ea typeface="メイリオ" pitchFamily="50" charset="-128"/>
              <a:cs typeface="メイリオ" pitchFamily="50" charset="-128"/>
            </a:endParaRPr>
          </a:p>
        </p:txBody>
      </p:sp>
      <p:sp>
        <p:nvSpPr>
          <p:cNvPr id="8" name="ホームベース 7"/>
          <p:cNvSpPr/>
          <p:nvPr/>
        </p:nvSpPr>
        <p:spPr>
          <a:xfrm>
            <a:off x="493507" y="4797152"/>
            <a:ext cx="6408712" cy="648072"/>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latin typeface="メイリオ" pitchFamily="50" charset="-128"/>
                <a:ea typeface="メイリオ" pitchFamily="50" charset="-128"/>
                <a:cs typeface="メイリオ" pitchFamily="50" charset="-128"/>
              </a:rPr>
              <a:t>田植機メンテナンスの技術指導</a:t>
            </a:r>
            <a:endParaRPr kumimoji="1" lang="ja-JP" altLang="en-US" sz="2000" dirty="0">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683568" y="2348880"/>
            <a:ext cx="7128792" cy="646331"/>
          </a:xfrm>
          <a:prstGeom prst="rect">
            <a:avLst/>
          </a:prstGeom>
          <a:noFill/>
        </p:spPr>
        <p:txBody>
          <a:bodyPr wrap="square" rtlCol="0">
            <a:spAutoFit/>
          </a:bodyPr>
          <a:lstStyle/>
          <a:p>
            <a:r>
              <a:rPr kumimoji="1" lang="ja-JP" altLang="en-US" dirty="0" smtClean="0">
                <a:latin typeface="メイリオ" pitchFamily="50" charset="-128"/>
                <a:ea typeface="メイリオ" pitchFamily="50" charset="-128"/>
                <a:cs typeface="メイリオ" pitchFamily="50" charset="-128"/>
              </a:rPr>
              <a:t>田植シーズンである今年</a:t>
            </a:r>
            <a:r>
              <a:rPr kumimoji="1" lang="en-US" altLang="ja-JP" dirty="0" smtClean="0">
                <a:latin typeface="メイリオ" pitchFamily="50" charset="-128"/>
                <a:ea typeface="メイリオ" pitchFamily="50" charset="-128"/>
                <a:cs typeface="メイリオ" pitchFamily="50" charset="-128"/>
              </a:rPr>
              <a:t>11</a:t>
            </a:r>
            <a:r>
              <a:rPr kumimoji="1" lang="ja-JP" altLang="en-US" dirty="0" smtClean="0">
                <a:latin typeface="メイリオ" pitchFamily="50" charset="-128"/>
                <a:ea typeface="メイリオ" pitchFamily="50" charset="-128"/>
                <a:cs typeface="メイリオ" pitchFamily="50" charset="-128"/>
              </a:rPr>
              <a:t>月に実演を行うため、</a:t>
            </a:r>
            <a:endParaRPr kumimoji="1" lang="en-US" altLang="ja-JP" dirty="0" smtClean="0">
              <a:latin typeface="メイリオ" pitchFamily="50" charset="-128"/>
              <a:ea typeface="メイリオ" pitchFamily="50" charset="-128"/>
              <a:cs typeface="メイリオ" pitchFamily="50" charset="-128"/>
            </a:endParaRPr>
          </a:p>
          <a:p>
            <a:r>
              <a:rPr lang="en-US" altLang="ja-JP" dirty="0" smtClean="0">
                <a:latin typeface="メイリオ" pitchFamily="50" charset="-128"/>
                <a:ea typeface="メイリオ" pitchFamily="50" charset="-128"/>
                <a:cs typeface="メイリオ" pitchFamily="50" charset="-128"/>
              </a:rPr>
              <a:t>30acer</a:t>
            </a:r>
            <a:r>
              <a:rPr lang="ja-JP" altLang="en-US" dirty="0" smtClean="0">
                <a:latin typeface="メイリオ" pitchFamily="50" charset="-128"/>
                <a:ea typeface="メイリオ" pitchFamily="50" charset="-128"/>
                <a:cs typeface="メイリオ" pitchFamily="50" charset="-128"/>
              </a:rPr>
              <a:t>分の育苗箱を</a:t>
            </a:r>
            <a:r>
              <a:rPr lang="en-US" altLang="ja-JP" dirty="0" smtClean="0">
                <a:latin typeface="メイリオ" pitchFamily="50" charset="-128"/>
                <a:ea typeface="メイリオ" pitchFamily="50" charset="-128"/>
                <a:cs typeface="メイリオ" pitchFamily="50" charset="-128"/>
              </a:rPr>
              <a:t>8</a:t>
            </a:r>
            <a:r>
              <a:rPr lang="ja-JP" altLang="en-US" dirty="0" smtClean="0">
                <a:latin typeface="メイリオ" pitchFamily="50" charset="-128"/>
                <a:ea typeface="メイリオ" pitchFamily="50" charset="-128"/>
                <a:cs typeface="メイリオ" pitchFamily="50" charset="-128"/>
              </a:rPr>
              <a:t>月に、田植え機１台を</a:t>
            </a:r>
            <a:r>
              <a:rPr lang="en-US" altLang="ja-JP" dirty="0" smtClean="0">
                <a:latin typeface="メイリオ" pitchFamily="50" charset="-128"/>
                <a:ea typeface="メイリオ" pitchFamily="50" charset="-128"/>
                <a:cs typeface="メイリオ" pitchFamily="50" charset="-128"/>
              </a:rPr>
              <a:t>11</a:t>
            </a:r>
            <a:r>
              <a:rPr lang="ja-JP" altLang="en-US" dirty="0" smtClean="0">
                <a:latin typeface="メイリオ" pitchFamily="50" charset="-128"/>
                <a:ea typeface="メイリオ" pitchFamily="50" charset="-128"/>
                <a:cs typeface="メイリオ" pitchFamily="50" charset="-128"/>
              </a:rPr>
              <a:t>月に借入。</a:t>
            </a:r>
            <a:endParaRPr lang="en-US" altLang="ja-JP" dirty="0" smtClean="0">
              <a:latin typeface="メイリオ" pitchFamily="50" charset="-128"/>
              <a:ea typeface="メイリオ" pitchFamily="50" charset="-128"/>
              <a:cs typeface="メイリオ" pitchFamily="50" charset="-128"/>
            </a:endParaRPr>
          </a:p>
        </p:txBody>
      </p:sp>
      <p:sp>
        <p:nvSpPr>
          <p:cNvPr id="42" name="テキスト ボックス 41"/>
          <p:cNvSpPr txBox="1"/>
          <p:nvPr/>
        </p:nvSpPr>
        <p:spPr>
          <a:xfrm>
            <a:off x="683568" y="4078813"/>
            <a:ext cx="5976664" cy="369332"/>
          </a:xfrm>
          <a:prstGeom prst="rect">
            <a:avLst/>
          </a:prstGeom>
          <a:noFill/>
        </p:spPr>
        <p:txBody>
          <a:bodyPr wrap="square" rtlCol="0">
            <a:spAutoFit/>
          </a:bodyPr>
          <a:lstStyle/>
          <a:p>
            <a:r>
              <a:rPr kumimoji="1" lang="ja-JP" altLang="en-US" dirty="0" smtClean="0">
                <a:latin typeface="メイリオ" pitchFamily="50" charset="-128"/>
                <a:ea typeface="メイリオ" pitchFamily="50" charset="-128"/>
                <a:cs typeface="メイリオ" pitchFamily="50" charset="-128"/>
              </a:rPr>
              <a:t>苗床を作るのに必要な技術を現地でインプット。</a:t>
            </a:r>
            <a:endParaRPr kumimoji="1" lang="en-US" altLang="ja-JP" dirty="0" smtClean="0">
              <a:latin typeface="メイリオ" pitchFamily="50" charset="-128"/>
              <a:ea typeface="メイリオ" pitchFamily="50" charset="-128"/>
              <a:cs typeface="メイリオ" pitchFamily="50" charset="-128"/>
            </a:endParaRPr>
          </a:p>
        </p:txBody>
      </p:sp>
      <p:sp>
        <p:nvSpPr>
          <p:cNvPr id="43" name="テキスト ボックス 42"/>
          <p:cNvSpPr txBox="1"/>
          <p:nvPr/>
        </p:nvSpPr>
        <p:spPr>
          <a:xfrm>
            <a:off x="683568" y="5590980"/>
            <a:ext cx="5976664" cy="646331"/>
          </a:xfrm>
          <a:prstGeom prst="rect">
            <a:avLst/>
          </a:prstGeom>
          <a:noFill/>
        </p:spPr>
        <p:txBody>
          <a:bodyPr wrap="square" rtlCol="0">
            <a:spAutoFit/>
          </a:bodyPr>
          <a:lstStyle/>
          <a:p>
            <a:r>
              <a:rPr lang="ja-JP" altLang="en-US" dirty="0" smtClean="0">
                <a:latin typeface="メイリオ" pitchFamily="50" charset="-128"/>
                <a:ea typeface="メイリオ" pitchFamily="50" charset="-128"/>
                <a:cs typeface="メイリオ" pitchFamily="50" charset="-128"/>
              </a:rPr>
              <a:t>現地のエンジニア大学生に簡易なメンテナンスの技術を指導することで効率的な流通モデルを構築。</a:t>
            </a:r>
            <a:endParaRPr kumimoji="1" lang="en-US" altLang="ja-JP"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50735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671"/>
            <a:ext cx="6779096" cy="778098"/>
          </a:xfrm>
        </p:spPr>
        <p:txBody>
          <a:bodyPr>
            <a:normAutofit/>
          </a:bodyPr>
          <a:lstStyle/>
          <a:p>
            <a:pPr algn="l"/>
            <a:r>
              <a:rPr lang="ja-JP" altLang="en-US" sz="3200" dirty="0" smtClean="0">
                <a:solidFill>
                  <a:schemeClr val="tx1">
                    <a:lumMod val="85000"/>
                    <a:lumOff val="15000"/>
                  </a:schemeClr>
                </a:solidFill>
                <a:latin typeface="メイリオ" pitchFamily="50" charset="-128"/>
                <a:ea typeface="メイリオ" pitchFamily="50" charset="-128"/>
                <a:cs typeface="メイリオ" pitchFamily="50" charset="-128"/>
              </a:rPr>
              <a:t>ご提供できるメリット</a:t>
            </a:r>
            <a:endParaRPr kumimoji="1" lang="ja-JP" altLang="en-US" sz="3200"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4" name="ホームベース 13"/>
          <p:cNvSpPr/>
          <p:nvPr/>
        </p:nvSpPr>
        <p:spPr>
          <a:xfrm>
            <a:off x="467544" y="980728"/>
            <a:ext cx="6408712" cy="648072"/>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latin typeface="メイリオ" pitchFamily="50" charset="-128"/>
                <a:ea typeface="メイリオ" pitchFamily="50" charset="-128"/>
                <a:cs typeface="メイリオ" pitchFamily="50" charset="-128"/>
              </a:rPr>
              <a:t>タミルナードゥ州マドゥライでの市場拡大機会</a:t>
            </a:r>
            <a:endParaRPr kumimoji="1" lang="ja-JP" altLang="en-US" sz="2000" dirty="0">
              <a:latin typeface="メイリオ" pitchFamily="50" charset="-128"/>
              <a:ea typeface="メイリオ" pitchFamily="50" charset="-128"/>
              <a:cs typeface="メイリオ" pitchFamily="50" charset="-128"/>
            </a:endParaRPr>
          </a:p>
        </p:txBody>
      </p:sp>
      <p:sp>
        <p:nvSpPr>
          <p:cNvPr id="15" name="ホームベース 14"/>
          <p:cNvSpPr/>
          <p:nvPr/>
        </p:nvSpPr>
        <p:spPr>
          <a:xfrm>
            <a:off x="467544" y="2636912"/>
            <a:ext cx="6408712" cy="648072"/>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メイリオ" pitchFamily="50" charset="-128"/>
                <a:ea typeface="メイリオ" pitchFamily="50" charset="-128"/>
                <a:cs typeface="メイリオ" pitchFamily="50" charset="-128"/>
              </a:rPr>
              <a:t>学生</a:t>
            </a:r>
            <a:r>
              <a:rPr lang="ja-JP" altLang="en-US" sz="2000" dirty="0" smtClean="0">
                <a:latin typeface="メイリオ" pitchFamily="50" charset="-128"/>
                <a:ea typeface="メイリオ" pitchFamily="50" charset="-128"/>
                <a:cs typeface="メイリオ" pitchFamily="50" charset="-128"/>
              </a:rPr>
              <a:t>を利用した新たなビジネスモデルのご提案</a:t>
            </a:r>
            <a:endParaRPr kumimoji="1" lang="ja-JP" altLang="en-US" sz="2000" dirty="0">
              <a:latin typeface="メイリオ" pitchFamily="50" charset="-128"/>
              <a:ea typeface="メイリオ" pitchFamily="50" charset="-128"/>
              <a:cs typeface="メイリオ" pitchFamily="50" charset="-128"/>
            </a:endParaRPr>
          </a:p>
        </p:txBody>
      </p:sp>
      <p:sp>
        <p:nvSpPr>
          <p:cNvPr id="16" name="ホームベース 15"/>
          <p:cNvSpPr/>
          <p:nvPr/>
        </p:nvSpPr>
        <p:spPr>
          <a:xfrm>
            <a:off x="467544" y="4365104"/>
            <a:ext cx="6408712" cy="648072"/>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latin typeface="メイリオ" pitchFamily="50" charset="-128"/>
                <a:ea typeface="メイリオ" pitchFamily="50" charset="-128"/>
                <a:cs typeface="メイリオ" pitchFamily="50" charset="-128"/>
              </a:rPr>
              <a:t>学生とのコラボによるプロモーション効果</a:t>
            </a:r>
            <a:endParaRPr kumimoji="1" lang="ja-JP" altLang="en-US" sz="2000" dirty="0">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683568" y="5301208"/>
            <a:ext cx="6840760" cy="923330"/>
          </a:xfrm>
          <a:prstGeom prst="rect">
            <a:avLst/>
          </a:prstGeom>
          <a:noFill/>
        </p:spPr>
        <p:txBody>
          <a:bodyPr wrap="square" rtlCol="0">
            <a:spAutoFit/>
          </a:bodyPr>
          <a:lstStyle/>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・現地メディア掲載経験有り。</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・現地大学生による</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SNS</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上での拡散。</a:t>
            </a:r>
            <a:endParaRPr kumimoji="1" lang="ja-JP" altLang="en-US" dirty="0">
              <a:solidFill>
                <a:schemeClr val="tx1">
                  <a:lumMod val="85000"/>
                  <a:lumOff val="15000"/>
                </a:schemeClr>
              </a:solidFill>
              <a:latin typeface="メイリオ" pitchFamily="50" charset="-128"/>
              <a:ea typeface="メイリオ" pitchFamily="50" charset="-128"/>
              <a:cs typeface="メイリオ" pitchFamily="50" charset="-128"/>
            </a:endParaRPr>
          </a:p>
        </p:txBody>
      </p:sp>
      <p:pic>
        <p:nvPicPr>
          <p:cNvPr id="2050" name="Picture 2" descr="S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161692"/>
            <a:ext cx="3143672" cy="1620956"/>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611560" y="3441774"/>
            <a:ext cx="6840760" cy="923330"/>
          </a:xfrm>
          <a:prstGeom prst="rect">
            <a:avLst/>
          </a:prstGeom>
          <a:noFill/>
        </p:spPr>
        <p:txBody>
          <a:bodyPr wrap="square" rtlCol="0">
            <a:spAutoFit/>
          </a:bodyPr>
          <a:lstStyle/>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ビジネス・パートナーとして優秀な</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大学生を収集・組織。</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r>
              <a:rPr lang="ja-JP" altLang="en-US" dirty="0">
                <a:solidFill>
                  <a:schemeClr val="tx1">
                    <a:lumMod val="85000"/>
                    <a:lumOff val="15000"/>
                  </a:schemeClr>
                </a:solidFill>
                <a:latin typeface="メイリオ" pitchFamily="50" charset="-128"/>
                <a:ea typeface="メイリオ" pitchFamily="50" charset="-128"/>
                <a:cs typeface="メイリオ" pitchFamily="50" charset="-128"/>
              </a:rPr>
              <a:t>　</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　　　　　　　　　　　　　　　　　　　　</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(7</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ページ参照</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a:t>
            </a:r>
          </a:p>
          <a:p>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627279" y="1772816"/>
            <a:ext cx="6840760" cy="923330"/>
          </a:xfrm>
          <a:prstGeom prst="rect">
            <a:avLst/>
          </a:prstGeom>
          <a:noFill/>
        </p:spPr>
        <p:txBody>
          <a:bodyPr wrap="square" rtlCol="0">
            <a:spAutoFit/>
          </a:bodyPr>
          <a:lstStyle/>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マドゥライは田植機市場として適している。</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(6</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ページ参照</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a:t>
            </a:r>
            <a:endParaRPr lang="en-US" altLang="ja-JP" b="1" dirty="0" smtClean="0">
              <a:solidFill>
                <a:schemeClr val="tx1">
                  <a:lumMod val="85000"/>
                  <a:lumOff val="15000"/>
                </a:schemeClr>
              </a:solidFill>
              <a:latin typeface="メイリオ" pitchFamily="50" charset="-128"/>
              <a:ea typeface="メイリオ" pitchFamily="50" charset="-128"/>
              <a:cs typeface="メイリオ" pitchFamily="50" charset="-128"/>
            </a:endParaRPr>
          </a:p>
          <a:p>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・市場開拓の際必要となる調査も実施。　　　　　　　　　　　　</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85554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cstate="print">
            <a:extLst>
              <a:ext uri="{BEBA8EAE-BF5A-486C-A8C5-ECC9F3942E4B}">
                <a14:imgProps xmlns:a14="http://schemas.microsoft.com/office/drawing/2010/main">
                  <a14:imgLayer r:embed="rId3">
                    <a14:imgEffect>
                      <a14:backgroundRemoval t="7487" b="99023" l="9375" r="89355">
                        <a14:foregroundMark x1="52930" y1="92188" x2="52930" y2="92188"/>
                        <a14:backgroundMark x1="57617" y1="83268" x2="57617" y2="83268"/>
                        <a14:backgroundMark x1="35205" y1="87500" x2="35205" y2="87500"/>
                        <a14:backgroundMark x1="85400" y1="54818" x2="85400" y2="54818"/>
                        <a14:backgroundMark x1="83789" y1="62630" x2="83789" y2="62630"/>
                        <a14:backgroundMark x1="28809" y1="50521" x2="28809" y2="50521"/>
                        <a14:backgroundMark x1="31494" y1="49089" x2="31494" y2="49089"/>
                        <a14:backgroundMark x1="25098" y1="45508" x2="25098" y2="45508"/>
                        <a14:backgroundMark x1="39502" y1="46224" x2="39502" y2="46224"/>
                        <a14:backgroundMark x1="45361" y1="49089" x2="45361" y2="49089"/>
                        <a14:backgroundMark x1="47412" y1="45703" x2="47412" y2="45703"/>
                        <a14:backgroundMark x1="29541" y1="87826" x2="29541" y2="87826"/>
                        <a14:backgroundMark x1="56445" y1="78255" x2="56445" y2="78255"/>
                        <a14:backgroundMark x1="57471" y1="80469" x2="57471" y2="80469"/>
                        <a14:backgroundMark x1="57031" y1="75781" x2="57031" y2="75781"/>
                        <a14:backgroundMark x1="79199" y1="46810" x2="79199" y2="46810"/>
                        <a14:backgroundMark x1="70996" y1="45703" x2="70996" y2="45703"/>
                        <a14:backgroundMark x1="60352" y1="45964" x2="60352" y2="45964"/>
                      </a14:backgroundRemoval>
                    </a14:imgEffect>
                  </a14:imgLayer>
                </a14:imgProps>
              </a:ext>
              <a:ext uri="{28A0092B-C50C-407E-A947-70E740481C1C}">
                <a14:useLocalDpi xmlns:a14="http://schemas.microsoft.com/office/drawing/2010/main" val="0"/>
              </a:ext>
            </a:extLst>
          </a:blip>
          <a:stretch>
            <a:fillRect/>
          </a:stretch>
        </p:blipFill>
        <p:spPr>
          <a:xfrm>
            <a:off x="2708311" y="2924944"/>
            <a:ext cx="3350771" cy="2513078"/>
          </a:xfrm>
          <a:prstGeom prst="rect">
            <a:avLst/>
          </a:prstGeom>
        </p:spPr>
      </p:pic>
      <p:pic>
        <p:nvPicPr>
          <p:cNvPr id="3076" name="Picture 4" descr="吹き出し付きの人アイコ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124744"/>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07504" y="33671"/>
            <a:ext cx="8352928" cy="778098"/>
          </a:xfrm>
        </p:spPr>
        <p:txBody>
          <a:bodyPr>
            <a:noAutofit/>
          </a:bodyPr>
          <a:lstStyle/>
          <a:p>
            <a:pPr algn="l"/>
            <a:r>
              <a:rPr lang="ja-JP" altLang="en-US" sz="3200" dirty="0" smtClean="0">
                <a:solidFill>
                  <a:schemeClr val="tx1">
                    <a:lumMod val="85000"/>
                    <a:lumOff val="15000"/>
                  </a:schemeClr>
                </a:solidFill>
                <a:latin typeface="メイリオ" pitchFamily="50" charset="-128"/>
                <a:ea typeface="メイリオ" pitchFamily="50" charset="-128"/>
                <a:cs typeface="メイリオ" pitchFamily="50" charset="-128"/>
              </a:rPr>
              <a:t>タミルナードゥ州ディンディグル県について</a:t>
            </a:r>
            <a:endParaRPr kumimoji="1" lang="ja-JP" altLang="en-US" sz="3200"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95536" y="692696"/>
            <a:ext cx="8496944" cy="461665"/>
          </a:xfrm>
          <a:prstGeom prst="rect">
            <a:avLst/>
          </a:prstGeom>
          <a:noFill/>
        </p:spPr>
        <p:txBody>
          <a:bodyPr wrap="square" rtlCol="0">
            <a:spAutoFit/>
          </a:bodyPr>
          <a:lstStyle/>
          <a:p>
            <a:r>
              <a:rPr kumimoji="1" lang="ja-JP" altLang="en-US" sz="2400" dirty="0" smtClean="0">
                <a:solidFill>
                  <a:schemeClr val="tx1">
                    <a:lumMod val="85000"/>
                    <a:lumOff val="15000"/>
                  </a:schemeClr>
                </a:solidFill>
                <a:latin typeface="メイリオ" pitchFamily="50" charset="-128"/>
                <a:ea typeface="メイリオ" pitchFamily="50" charset="-128"/>
                <a:cs typeface="メイリオ" pitchFamily="50" charset="-128"/>
              </a:rPr>
              <a:t>マドゥライは農業実態などから攻略しやすい市場と言える。</a:t>
            </a:r>
            <a:endParaRPr kumimoji="1" lang="ja-JP" altLang="en-US" sz="2400" dirty="0">
              <a:solidFill>
                <a:schemeClr val="tx1">
                  <a:lumMod val="85000"/>
                  <a:lumOff val="15000"/>
                </a:schemeClr>
              </a:solidFill>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467544" y="1124744"/>
            <a:ext cx="8424936"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pic>
        <p:nvPicPr>
          <p:cNvPr id="3074" name="Picture 2" descr="サムネール画像"/>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6284" y="1412776"/>
            <a:ext cx="966936" cy="13066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24036" y="2852936"/>
            <a:ext cx="4103948" cy="923330"/>
          </a:xfrm>
          <a:prstGeom prst="rect">
            <a:avLst/>
          </a:prstGeom>
        </p:spPr>
        <p:txBody>
          <a:bodyPr wrap="square">
            <a:spAutoFit/>
          </a:bodyPr>
          <a:lstStyle/>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マドゥライ農業大学というタミルナードゥ州最大の農業大学があり</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農業に関心のある大学生が多い可能性。</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　　</a:t>
            </a:r>
            <a:endParaRPr lang="ja-JP" altLang="en-US" dirty="0">
              <a:solidFill>
                <a:schemeClr val="tx1">
                  <a:lumMod val="85000"/>
                  <a:lumOff val="15000"/>
                </a:schemeClr>
              </a:solidFill>
            </a:endParaRPr>
          </a:p>
        </p:txBody>
      </p:sp>
      <p:sp>
        <p:nvSpPr>
          <p:cNvPr id="7" name="正方形/長方形 6"/>
          <p:cNvSpPr/>
          <p:nvPr/>
        </p:nvSpPr>
        <p:spPr>
          <a:xfrm>
            <a:off x="4427984" y="2865710"/>
            <a:ext cx="4248472" cy="923330"/>
          </a:xfrm>
          <a:prstGeom prst="rect">
            <a:avLst/>
          </a:prstGeom>
        </p:spPr>
        <p:txBody>
          <a:bodyPr wrap="square">
            <a:spAutoFit/>
          </a:bodyPr>
          <a:lstStyle/>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識字率が高くほとんどの人がタミル語を理解。他の言語や発音の崩れなどもなく</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他の地域に比べ活動しやすい。</a:t>
            </a:r>
            <a:endParaRPr lang="en-US" altLang="ja-JP" b="1"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9" name="正方形/長方形 18"/>
          <p:cNvSpPr/>
          <p:nvPr/>
        </p:nvSpPr>
        <p:spPr>
          <a:xfrm>
            <a:off x="2195736" y="5438022"/>
            <a:ext cx="4464496" cy="923330"/>
          </a:xfrm>
          <a:prstGeom prst="rect">
            <a:avLst/>
          </a:prstGeom>
        </p:spPr>
        <p:txBody>
          <a:bodyPr wrap="square">
            <a:spAutoFit/>
          </a:bodyPr>
          <a:lstStyle/>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トラクター利用は</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ほとんどの農家に普及していている。</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しかし</a:t>
            </a:r>
            <a:r>
              <a:rPr lang="ja-JP" altLang="en-US" b="1" dirty="0" smtClean="0">
                <a:solidFill>
                  <a:schemeClr val="tx1">
                    <a:lumMod val="85000"/>
                    <a:lumOff val="15000"/>
                  </a:schemeClr>
                </a:solidFill>
                <a:latin typeface="メイリオ" pitchFamily="50" charset="-128"/>
                <a:ea typeface="メイリオ" pitchFamily="50" charset="-128"/>
                <a:cs typeface="メイリオ" pitchFamily="50" charset="-128"/>
              </a:rPr>
              <a:t>田植機はまだほとんど見られない</a:t>
            </a:r>
            <a:endParaRPr lang="en-US" altLang="ja-JP" b="1"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cxnSp>
        <p:nvCxnSpPr>
          <p:cNvPr id="20" name="直線コネクタ 19"/>
          <p:cNvCxnSpPr/>
          <p:nvPr/>
        </p:nvCxnSpPr>
        <p:spPr>
          <a:xfrm>
            <a:off x="4788024" y="3789040"/>
            <a:ext cx="3456384"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cxnSp>
        <p:nvCxnSpPr>
          <p:cNvPr id="21" name="直線コネクタ 20"/>
          <p:cNvCxnSpPr/>
          <p:nvPr/>
        </p:nvCxnSpPr>
        <p:spPr>
          <a:xfrm>
            <a:off x="467544" y="3789040"/>
            <a:ext cx="3600400"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cxnSp>
        <p:nvCxnSpPr>
          <p:cNvPr id="27" name="直線コネクタ 26"/>
          <p:cNvCxnSpPr/>
          <p:nvPr/>
        </p:nvCxnSpPr>
        <p:spPr>
          <a:xfrm>
            <a:off x="2699792" y="6361352"/>
            <a:ext cx="3600400" cy="0"/>
          </a:xfrm>
          <a:prstGeom prst="line">
            <a:avLst/>
          </a:prstGeom>
          <a:ln w="76200">
            <a:solidFill>
              <a:srgbClr val="00B050"/>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687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84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3" name="正方形/長方形 19"/>
          <p:cNvSpPr>
            <a:spLocks noChangeArrowheads="1"/>
          </p:cNvSpPr>
          <p:nvPr/>
        </p:nvSpPr>
        <p:spPr bwMode="auto">
          <a:xfrm>
            <a:off x="28575" y="0"/>
            <a:ext cx="389535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a:lnSpc>
                <a:spcPct val="90000"/>
              </a:lnSpc>
              <a:buClr>
                <a:srgbClr val="000000"/>
              </a:buClr>
              <a:buSzPct val="100000"/>
            </a:pPr>
            <a:r>
              <a:rPr kumimoji="0" lang="ja-JP" altLang="en-US" sz="2800" dirty="0" smtClean="0">
                <a:latin typeface="メイリオ" pitchFamily="50" charset="-128"/>
                <a:ea typeface="メイリオ" pitchFamily="50" charset="-128"/>
                <a:cs typeface="メイリオ" pitchFamily="50" charset="-128"/>
              </a:rPr>
              <a:t>渡航調査について</a:t>
            </a:r>
            <a:endParaRPr kumimoji="0" lang="en-US" altLang="ja-JP" sz="2800" dirty="0">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8781895" y="6595049"/>
            <a:ext cx="288862" cy="338554"/>
          </a:xfrm>
          <a:prstGeom prst="rect">
            <a:avLst/>
          </a:prstGeom>
          <a:noFill/>
        </p:spPr>
        <p:txBody>
          <a:bodyPr wrap="none" rtlCol="0">
            <a:spAutoFit/>
          </a:bodyPr>
          <a:lstStyle/>
          <a:p>
            <a:r>
              <a:rPr lang="en-US" altLang="ja-JP" sz="1600" dirty="0">
                <a:solidFill>
                  <a:schemeClr val="bg1">
                    <a:lumMod val="65000"/>
                  </a:schemeClr>
                </a:solidFill>
              </a:rPr>
              <a:t>5</a:t>
            </a:r>
            <a:endParaRPr kumimoji="1" lang="ja-JP" altLang="en-US" sz="1600" dirty="0">
              <a:solidFill>
                <a:schemeClr val="bg1">
                  <a:lumMod val="65000"/>
                </a:schemeClr>
              </a:solidFill>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692696"/>
            <a:ext cx="2067213" cy="253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67544" y="692696"/>
            <a:ext cx="6048672" cy="954107"/>
          </a:xfrm>
          <a:prstGeom prst="rect">
            <a:avLst/>
          </a:prstGeom>
          <a:noFill/>
        </p:spPr>
        <p:txBody>
          <a:bodyPr wrap="square" rtlCol="0">
            <a:spAutoFit/>
          </a:bodyPr>
          <a:lstStyle/>
          <a:p>
            <a:r>
              <a:rPr lang="ja-JP" altLang="en-US" sz="2800" dirty="0" smtClean="0">
                <a:latin typeface="メイリオ" pitchFamily="50" charset="-128"/>
                <a:ea typeface="メイリオ" pitchFamily="50" charset="-128"/>
                <a:cs typeface="メイリオ" pitchFamily="50" charset="-128"/>
              </a:rPr>
              <a:t>南インド･タミルナードゥ州で</a:t>
            </a:r>
            <a:endParaRPr lang="en-US" altLang="ja-JP" sz="2800" dirty="0" smtClean="0">
              <a:latin typeface="メイリオ" pitchFamily="50" charset="-128"/>
              <a:ea typeface="メイリオ" pitchFamily="50" charset="-128"/>
              <a:cs typeface="メイリオ" pitchFamily="50" charset="-128"/>
            </a:endParaRPr>
          </a:p>
          <a:p>
            <a:r>
              <a:rPr lang="ja-JP" altLang="en-US" sz="2800" dirty="0" smtClean="0">
                <a:latin typeface="メイリオ" pitchFamily="50" charset="-128"/>
                <a:ea typeface="メイリオ" pitchFamily="50" charset="-128"/>
                <a:cs typeface="メイリオ" pitchFamily="50" charset="-128"/>
              </a:rPr>
              <a:t>年２回に渡って渡航調査を実施。</a:t>
            </a:r>
            <a:endParaRPr kumimoji="1" lang="ja-JP" altLang="en-US" sz="2800" dirty="0">
              <a:latin typeface="メイリオ" pitchFamily="50" charset="-128"/>
              <a:ea typeface="メイリオ" pitchFamily="50" charset="-128"/>
              <a:cs typeface="メイリオ" pitchFamily="50" charset="-128"/>
            </a:endParaRPr>
          </a:p>
        </p:txBody>
      </p:sp>
      <p:sp>
        <p:nvSpPr>
          <p:cNvPr id="8" name="円/楕円 7"/>
          <p:cNvSpPr/>
          <p:nvPr/>
        </p:nvSpPr>
        <p:spPr>
          <a:xfrm>
            <a:off x="6824487" y="2564904"/>
            <a:ext cx="586574" cy="59067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2" name="カギ線コネクタ 11"/>
          <p:cNvCxnSpPr/>
          <p:nvPr/>
        </p:nvCxnSpPr>
        <p:spPr>
          <a:xfrm>
            <a:off x="5364088" y="1646805"/>
            <a:ext cx="1368153" cy="1213432"/>
          </a:xfrm>
          <a:prstGeom prst="bentConnector3">
            <a:avLst>
              <a:gd name="adj1" fmla="val -922"/>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sp>
        <p:nvSpPr>
          <p:cNvPr id="21" name="ホームベース 20"/>
          <p:cNvSpPr/>
          <p:nvPr/>
        </p:nvSpPr>
        <p:spPr>
          <a:xfrm>
            <a:off x="323528" y="3082475"/>
            <a:ext cx="4032448" cy="850581"/>
          </a:xfrm>
          <a:prstGeom prst="homePlate">
            <a:avLst/>
          </a:prstGeom>
          <a:solidFill>
            <a:srgbClr val="FFC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lumMod val="85000"/>
                    <a:lumOff val="15000"/>
                  </a:schemeClr>
                </a:solidFill>
                <a:latin typeface="メイリオ" pitchFamily="50" charset="-128"/>
                <a:ea typeface="メイリオ" pitchFamily="50" charset="-128"/>
                <a:cs typeface="メイリオ" pitchFamily="50" charset="-128"/>
              </a:rPr>
              <a:t>過去の調査例</a:t>
            </a:r>
            <a:endParaRPr kumimoji="1" lang="ja-JP" altLang="en-US" sz="3600"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22" name="正方形/長方形 21"/>
          <p:cNvSpPr/>
          <p:nvPr/>
        </p:nvSpPr>
        <p:spPr>
          <a:xfrm>
            <a:off x="323528" y="4149080"/>
            <a:ext cx="2808312" cy="864096"/>
          </a:xfrm>
          <a:prstGeom prst="rect">
            <a:avLst/>
          </a:prstGeom>
          <a:solidFill>
            <a:srgbClr val="4EC94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1</a:t>
            </a: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日</a:t>
            </a:r>
            <a:r>
              <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7</a:t>
            </a: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a:t>
            </a:r>
            <a:r>
              <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10</a:t>
            </a: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軒の</a:t>
            </a:r>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pPr algn="ct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家庭訪問調査を実施</a:t>
            </a:r>
            <a:endParaRPr kumimoji="1" lang="ja-JP" altLang="en-US"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31" name="正方形/長方形 30"/>
          <p:cNvSpPr/>
          <p:nvPr/>
        </p:nvSpPr>
        <p:spPr>
          <a:xfrm>
            <a:off x="3275856" y="4149080"/>
            <a:ext cx="2808312" cy="864096"/>
          </a:xfrm>
          <a:prstGeom prst="rect">
            <a:avLst/>
          </a:prstGeom>
          <a:solidFill>
            <a:srgbClr val="4EC94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女性約</a:t>
            </a:r>
            <a:r>
              <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40</a:t>
            </a: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名集めての</a:t>
            </a:r>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pPr algn="ctr"/>
            <a:r>
              <a:rPr kumimoji="1"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ワークショップを開催</a:t>
            </a:r>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6228184" y="4149080"/>
            <a:ext cx="2808312" cy="864096"/>
          </a:xfrm>
          <a:prstGeom prst="rect">
            <a:avLst/>
          </a:prstGeom>
          <a:solidFill>
            <a:srgbClr val="4EC94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大学生を約</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50</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名集めてビジネスコンテスト開催</a:t>
            </a:r>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33" name="正方形/長方形 32"/>
          <p:cNvSpPr/>
          <p:nvPr/>
        </p:nvSpPr>
        <p:spPr>
          <a:xfrm>
            <a:off x="3275856" y="5207272"/>
            <a:ext cx="2808312" cy="864096"/>
          </a:xfrm>
          <a:prstGeom prst="rect">
            <a:avLst/>
          </a:prstGeom>
          <a:solidFill>
            <a:srgbClr val="4EC94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店舗などで</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製品トライアルを実施</a:t>
            </a:r>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34" name="正方形/長方形 33"/>
          <p:cNvSpPr/>
          <p:nvPr/>
        </p:nvSpPr>
        <p:spPr>
          <a:xfrm>
            <a:off x="323528" y="5207272"/>
            <a:ext cx="2808312" cy="864096"/>
          </a:xfrm>
          <a:prstGeom prst="rect">
            <a:avLst/>
          </a:prstGeom>
          <a:solidFill>
            <a:srgbClr val="4EC94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約</a:t>
            </a:r>
            <a:r>
              <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rPr>
              <a:t>10</a:t>
            </a: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件の流通業者への</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インタビューを通じての</a:t>
            </a:r>
            <a:endParaRPr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流通実態調査</a:t>
            </a:r>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35" name="正方形/長方形 34"/>
          <p:cNvSpPr/>
          <p:nvPr/>
        </p:nvSpPr>
        <p:spPr>
          <a:xfrm>
            <a:off x="6228184" y="5207272"/>
            <a:ext cx="2808312" cy="8640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85000"/>
                    <a:lumOff val="15000"/>
                  </a:schemeClr>
                </a:solidFill>
                <a:latin typeface="メイリオ" pitchFamily="50" charset="-128"/>
                <a:ea typeface="メイリオ" pitchFamily="50" charset="-128"/>
                <a:cs typeface="メイリオ" pitchFamily="50" charset="-128"/>
              </a:rPr>
              <a:t>過去三回に渡る渡航調査でその他多数の実績</a:t>
            </a:r>
            <a:endParaRPr kumimoji="1" lang="en-US" altLang="ja-JP"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6350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フッター プレースホルダー 2"/>
          <p:cNvSpPr>
            <a:spLocks noGrp="1"/>
          </p:cNvSpPr>
          <p:nvPr>
            <p:ph type="ftr" sz="quarter" idx="11"/>
          </p:nvPr>
        </p:nvSpPr>
        <p:spPr bwMode="auto">
          <a:xfrm>
            <a:off x="3124200" y="65684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dirty="0">
                <a:solidFill>
                  <a:srgbClr val="898989"/>
                </a:solidFill>
              </a:rPr>
              <a:t>Student India BOP Project</a:t>
            </a:r>
            <a:endParaRPr lang="ja-JP" altLang="en-US" sz="1600" dirty="0">
              <a:solidFill>
                <a:srgbClr val="898989"/>
              </a:solidFill>
            </a:endParaRPr>
          </a:p>
        </p:txBody>
      </p:sp>
      <p:sp>
        <p:nvSpPr>
          <p:cNvPr id="23" name="正方形/長方形 19"/>
          <p:cNvSpPr>
            <a:spLocks noChangeArrowheads="1"/>
          </p:cNvSpPr>
          <p:nvPr/>
        </p:nvSpPr>
        <p:spPr bwMode="auto">
          <a:xfrm>
            <a:off x="28575" y="0"/>
            <a:ext cx="475944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a:lnSpc>
                <a:spcPct val="90000"/>
              </a:lnSpc>
              <a:buClr>
                <a:srgbClr val="000000"/>
              </a:buClr>
              <a:buSzPct val="100000"/>
            </a:pPr>
            <a:r>
              <a:rPr kumimoji="0" lang="ja-JP" altLang="en-US" sz="2800" dirty="0" smtClean="0">
                <a:latin typeface="メイリオ" pitchFamily="50" charset="-128"/>
                <a:ea typeface="メイリオ" pitchFamily="50" charset="-128"/>
                <a:cs typeface="メイリオ" pitchFamily="50" charset="-128"/>
              </a:rPr>
              <a:t>インドに目を付けた理由</a:t>
            </a:r>
            <a:endParaRPr kumimoji="0" lang="en-US" altLang="ja-JP" sz="2800" dirty="0">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8781895" y="6595049"/>
            <a:ext cx="288862" cy="338554"/>
          </a:xfrm>
          <a:prstGeom prst="rect">
            <a:avLst/>
          </a:prstGeom>
          <a:noFill/>
        </p:spPr>
        <p:txBody>
          <a:bodyPr wrap="none" rtlCol="0">
            <a:spAutoFit/>
          </a:bodyPr>
          <a:lstStyle/>
          <a:p>
            <a:r>
              <a:rPr lang="en-US" altLang="ja-JP" sz="1600" dirty="0">
                <a:solidFill>
                  <a:schemeClr val="bg1">
                    <a:lumMod val="65000"/>
                  </a:schemeClr>
                </a:solidFill>
              </a:rPr>
              <a:t>5</a:t>
            </a:r>
            <a:endParaRPr kumimoji="1" lang="ja-JP" altLang="en-US" sz="1600" dirty="0">
              <a:solidFill>
                <a:schemeClr val="bg1">
                  <a:lumMod val="65000"/>
                </a:schemeClr>
              </a:solidFill>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0352" y="1566899"/>
            <a:ext cx="1285635" cy="157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2051720" y="1823845"/>
            <a:ext cx="522900" cy="9233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r>
              <a:rPr lang="en-US" altLang="ja-JP" sz="5400" b="1" cap="all" dirty="0">
                <a:ln w="0"/>
                <a:solidFill>
                  <a:srgbClr val="FFFF00"/>
                </a:solidFill>
                <a:effectLst>
                  <a:reflection blurRad="12700" endPos="0" dist="5000" dir="5400000" sy="-100000" rotWithShape="0"/>
                </a:effectLst>
              </a:rPr>
              <a:t>E</a:t>
            </a:r>
            <a:endParaRPr lang="ja-JP" altLang="en-US" sz="5400" b="1" cap="all" spc="0" dirty="0">
              <a:ln w="0"/>
              <a:solidFill>
                <a:srgbClr val="FFFF00"/>
              </a:solidFill>
              <a:effectLst>
                <a:reflection blurRad="12700" endPos="0" dist="5000" dir="5400000" sy="-100000" rotWithShape="0"/>
              </a:effectLst>
            </a:endParaRPr>
          </a:p>
        </p:txBody>
      </p:sp>
      <p:sp>
        <p:nvSpPr>
          <p:cNvPr id="10" name="テキスト ボックス 9"/>
          <p:cNvSpPr txBox="1"/>
          <p:nvPr/>
        </p:nvSpPr>
        <p:spPr>
          <a:xfrm>
            <a:off x="140047" y="3213359"/>
            <a:ext cx="4536504" cy="646331"/>
          </a:xfrm>
          <a:prstGeom prst="rect">
            <a:avLst/>
          </a:prstGeom>
          <a:noFill/>
        </p:spPr>
        <p:txBody>
          <a:bodyPr wrap="square" rtlCol="0">
            <a:spAutoFit/>
          </a:bodyPr>
          <a:lstStyle/>
          <a:p>
            <a:pPr algn="ctr"/>
            <a:r>
              <a:rPr lang="ja-JP" altLang="en-US" dirty="0" smtClean="0">
                <a:latin typeface="メイリオ" pitchFamily="50" charset="-128"/>
                <a:ea typeface="メイリオ" pitchFamily="50" charset="-128"/>
                <a:cs typeface="メイリオ" pitchFamily="50" charset="-128"/>
              </a:rPr>
              <a:t>準公用語が英語であり</a:t>
            </a:r>
            <a:endParaRPr lang="en-US" altLang="ja-JP" dirty="0">
              <a:latin typeface="メイリオ" pitchFamily="50" charset="-128"/>
              <a:ea typeface="メイリオ" pitchFamily="50" charset="-128"/>
              <a:cs typeface="メイリオ" pitchFamily="50" charset="-128"/>
            </a:endParaRPr>
          </a:p>
          <a:p>
            <a:pPr algn="ctr"/>
            <a:r>
              <a:rPr lang="ja-JP" altLang="en-US" dirty="0" smtClean="0">
                <a:latin typeface="メイリオ" pitchFamily="50" charset="-128"/>
                <a:ea typeface="メイリオ" pitchFamily="50" charset="-128"/>
                <a:cs typeface="メイリオ" pitchFamily="50" charset="-128"/>
              </a:rPr>
              <a:t>インタビュー、ビジネスがしやすい。</a:t>
            </a:r>
            <a:endParaRPr kumimoji="1" lang="ja-JP" altLang="en-US" dirty="0">
              <a:latin typeface="メイリオ" pitchFamily="50" charset="-128"/>
              <a:ea typeface="メイリオ" pitchFamily="50" charset="-128"/>
              <a:cs typeface="メイリオ" pitchFamily="50" charset="-128"/>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1702549"/>
            <a:ext cx="1506914" cy="1130186"/>
          </a:xfrm>
          <a:prstGeom prst="rect">
            <a:avLst/>
          </a:prstGeom>
        </p:spPr>
      </p:pic>
      <p:sp>
        <p:nvSpPr>
          <p:cNvPr id="14" name="テキスト ボックス 13"/>
          <p:cNvSpPr txBox="1"/>
          <p:nvPr/>
        </p:nvSpPr>
        <p:spPr>
          <a:xfrm>
            <a:off x="4714089" y="3214717"/>
            <a:ext cx="3672408" cy="923330"/>
          </a:xfrm>
          <a:prstGeom prst="rect">
            <a:avLst/>
          </a:prstGeom>
          <a:noFill/>
        </p:spPr>
        <p:txBody>
          <a:bodyPr wrap="square" rtlCol="0">
            <a:spAutoFit/>
          </a:bodyPr>
          <a:lstStyle/>
          <a:p>
            <a:pPr algn="ctr"/>
            <a:r>
              <a:rPr kumimoji="1" lang="ja-JP" altLang="en-US" dirty="0" smtClean="0">
                <a:latin typeface="メイリオ" pitchFamily="50" charset="-128"/>
                <a:ea typeface="メイリオ" pitchFamily="50" charset="-128"/>
                <a:cs typeface="メイリオ" pitchFamily="50" charset="-128"/>
              </a:rPr>
              <a:t>パートナーである</a:t>
            </a:r>
            <a:r>
              <a:rPr kumimoji="1" lang="en-US" altLang="ja-JP" dirty="0" smtClean="0">
                <a:latin typeface="メイリオ" pitchFamily="50" charset="-128"/>
                <a:ea typeface="メイリオ" pitchFamily="50" charset="-128"/>
                <a:cs typeface="メイリオ" pitchFamily="50" charset="-128"/>
              </a:rPr>
              <a:t>NGO</a:t>
            </a:r>
            <a:r>
              <a:rPr kumimoji="1" lang="ja-JP" altLang="en-US" dirty="0" smtClean="0">
                <a:latin typeface="メイリオ" pitchFamily="50" charset="-128"/>
                <a:ea typeface="メイリオ" pitchFamily="50" charset="-128"/>
                <a:cs typeface="メイリオ" pitchFamily="50" charset="-128"/>
              </a:rPr>
              <a:t>の</a:t>
            </a:r>
            <a:r>
              <a:rPr lang="ja-JP" altLang="en-US" dirty="0" smtClean="0">
                <a:latin typeface="メイリオ" pitchFamily="50" charset="-128"/>
                <a:ea typeface="メイリオ" pitchFamily="50" charset="-128"/>
                <a:cs typeface="メイリオ" pitchFamily="50" charset="-128"/>
              </a:rPr>
              <a:t>存在。英語に堪能で、日本の商習慣を理解している。</a:t>
            </a:r>
            <a:endParaRPr lang="en-US" altLang="ja-JP" dirty="0" smtClean="0">
              <a:latin typeface="メイリオ" pitchFamily="50" charset="-128"/>
              <a:ea typeface="メイリオ" pitchFamily="50" charset="-128"/>
              <a:cs typeface="メイリオ" pitchFamily="50" charset="-128"/>
            </a:endParaRPr>
          </a:p>
        </p:txBody>
      </p:sp>
      <p:sp>
        <p:nvSpPr>
          <p:cNvPr id="28" name="図形 27"/>
          <p:cNvSpPr/>
          <p:nvPr/>
        </p:nvSpPr>
        <p:spPr>
          <a:xfrm>
            <a:off x="1509250" y="3957825"/>
            <a:ext cx="1607840" cy="1616967"/>
          </a:xfrm>
          <a:prstGeom prst="swooshArrow">
            <a:avLst>
              <a:gd name="adj1" fmla="val 25000"/>
              <a:gd name="adj2" fmla="val 25000"/>
            </a:avLst>
          </a:prstGeom>
          <a:solidFill>
            <a:srgbClr val="FF0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テキスト ボックス 28"/>
          <p:cNvSpPr txBox="1"/>
          <p:nvPr/>
        </p:nvSpPr>
        <p:spPr>
          <a:xfrm>
            <a:off x="476965" y="5574792"/>
            <a:ext cx="3672408" cy="923330"/>
          </a:xfrm>
          <a:prstGeom prst="rect">
            <a:avLst/>
          </a:prstGeom>
          <a:noFill/>
        </p:spPr>
        <p:txBody>
          <a:bodyPr wrap="square" rtlCol="0">
            <a:spAutoFit/>
          </a:bodyPr>
          <a:lstStyle/>
          <a:p>
            <a:r>
              <a:rPr lang="en-US" altLang="ja-JP" dirty="0" smtClean="0">
                <a:latin typeface="メイリオ" pitchFamily="50" charset="-128"/>
                <a:ea typeface="メイリオ" pitchFamily="50" charset="-128"/>
                <a:cs typeface="メイリオ" pitchFamily="50" charset="-128"/>
              </a:rPr>
              <a:t>2020</a:t>
            </a:r>
            <a:r>
              <a:rPr lang="ja-JP" altLang="en-US" dirty="0" smtClean="0">
                <a:latin typeface="メイリオ" pitchFamily="50" charset="-128"/>
                <a:ea typeface="メイリオ" pitchFamily="50" charset="-128"/>
                <a:cs typeface="メイリオ" pitchFamily="50" charset="-128"/>
              </a:rPr>
              <a:t>年には世界人口</a:t>
            </a:r>
            <a:r>
              <a:rPr lang="en-US" altLang="ja-JP" dirty="0" smtClean="0">
                <a:latin typeface="メイリオ" pitchFamily="50" charset="-128"/>
                <a:ea typeface="メイリオ" pitchFamily="50" charset="-128"/>
                <a:cs typeface="メイリオ" pitchFamily="50" charset="-128"/>
              </a:rPr>
              <a:t>1</a:t>
            </a:r>
            <a:r>
              <a:rPr lang="ja-JP" altLang="en-US" dirty="0" smtClean="0">
                <a:latin typeface="メイリオ" pitchFamily="50" charset="-128"/>
                <a:ea typeface="メイリオ" pitchFamily="50" charset="-128"/>
                <a:cs typeface="メイリオ" pitchFamily="50" charset="-128"/>
              </a:rPr>
              <a:t>位に。</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en-US" altLang="ja-JP" dirty="0" smtClean="0">
                <a:latin typeface="メイリオ" pitchFamily="50" charset="-128"/>
                <a:ea typeface="メイリオ" pitchFamily="50" charset="-128"/>
                <a:cs typeface="メイリオ" pitchFamily="50" charset="-128"/>
              </a:rPr>
              <a:t>20</a:t>
            </a:r>
            <a:r>
              <a:rPr lang="ja-JP" altLang="en-US" dirty="0" smtClean="0">
                <a:latin typeface="メイリオ" pitchFamily="50" charset="-128"/>
                <a:ea typeface="メイリオ" pitchFamily="50" charset="-128"/>
                <a:cs typeface="メイリオ" pitchFamily="50" charset="-128"/>
              </a:rPr>
              <a:t>歳以下が人口の</a:t>
            </a:r>
            <a:r>
              <a:rPr lang="en-US" altLang="ja-JP" dirty="0" smtClean="0">
                <a:latin typeface="メイリオ" pitchFamily="50" charset="-128"/>
                <a:ea typeface="メイリオ" pitchFamily="50" charset="-128"/>
                <a:cs typeface="メイリオ" pitchFamily="50" charset="-128"/>
              </a:rPr>
              <a:t>30%</a:t>
            </a:r>
            <a:r>
              <a:rPr lang="ja-JP" altLang="en-US" dirty="0" smtClean="0">
                <a:latin typeface="メイリオ" pitchFamily="50" charset="-128"/>
                <a:ea typeface="メイリオ" pitchFamily="50" charset="-128"/>
                <a:cs typeface="メイリオ" pitchFamily="50" charset="-128"/>
              </a:rPr>
              <a:t>を占める。</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将来性の高い市場と言える。</a:t>
            </a:r>
            <a:endParaRPr lang="en-US" altLang="ja-JP" dirty="0" smtClean="0">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323527" y="647690"/>
            <a:ext cx="8391847" cy="954107"/>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主</a:t>
            </a:r>
            <a:r>
              <a:rPr lang="ja-JP" altLang="en-US" sz="2800" dirty="0" smtClean="0">
                <a:latin typeface="メイリオ" pitchFamily="50" charset="-128"/>
                <a:ea typeface="メイリオ" pitchFamily="50" charset="-128"/>
                <a:cs typeface="メイリオ" pitchFamily="50" charset="-128"/>
              </a:rPr>
              <a:t>に以下の</a:t>
            </a:r>
            <a:r>
              <a:rPr lang="en-US" altLang="ja-JP" sz="2800" dirty="0" smtClean="0">
                <a:latin typeface="メイリオ" pitchFamily="50" charset="-128"/>
                <a:ea typeface="メイリオ" pitchFamily="50" charset="-128"/>
                <a:cs typeface="メイリオ" pitchFamily="50" charset="-128"/>
              </a:rPr>
              <a:t>4</a:t>
            </a:r>
            <a:r>
              <a:rPr lang="ja-JP" altLang="en-US" sz="2800" dirty="0" smtClean="0">
                <a:latin typeface="メイリオ" pitchFamily="50" charset="-128"/>
                <a:ea typeface="メイリオ" pitchFamily="50" charset="-128"/>
                <a:cs typeface="メイリオ" pitchFamily="50" charset="-128"/>
              </a:rPr>
              <a:t>の理由より、</a:t>
            </a:r>
            <a:r>
              <a:rPr lang="ja-JP" altLang="en-US" sz="2800" dirty="0" smtClean="0">
                <a:solidFill>
                  <a:srgbClr val="FF0000"/>
                </a:solidFill>
                <a:latin typeface="メイリオ" pitchFamily="50" charset="-128"/>
                <a:ea typeface="メイリオ" pitchFamily="50" charset="-128"/>
                <a:cs typeface="メイリオ" pitchFamily="50" charset="-128"/>
              </a:rPr>
              <a:t>インド</a:t>
            </a:r>
            <a:r>
              <a:rPr lang="ja-JP" altLang="en-US" sz="2800" dirty="0" smtClean="0">
                <a:latin typeface="メイリオ" pitchFamily="50" charset="-128"/>
                <a:ea typeface="メイリオ" pitchFamily="50" charset="-128"/>
                <a:cs typeface="メイリオ" pitchFamily="50" charset="-128"/>
              </a:rPr>
              <a:t>を活動フィールドとして選択しました。</a:t>
            </a:r>
            <a:endParaRPr kumimoji="1" lang="ja-JP" altLang="en-US" sz="2800" dirty="0">
              <a:latin typeface="メイリオ" pitchFamily="50" charset="-128"/>
              <a:ea typeface="メイリオ" pitchFamily="50" charset="-128"/>
              <a:cs typeface="メイリオ" pitchFamily="50" charset="-128"/>
            </a:endParaRPr>
          </a:p>
        </p:txBody>
      </p:sp>
      <p:sp>
        <p:nvSpPr>
          <p:cNvPr id="20" name="正方形/長方形 19"/>
          <p:cNvSpPr/>
          <p:nvPr/>
        </p:nvSpPr>
        <p:spPr>
          <a:xfrm>
            <a:off x="5613489" y="4258476"/>
            <a:ext cx="1728192" cy="1015663"/>
          </a:xfrm>
          <a:prstGeom prst="rect">
            <a:avLst/>
          </a:prstGeom>
          <a:noFill/>
        </p:spPr>
        <p:txBody>
          <a:bodyPr wrap="square" lIns="91440" tIns="45720" rIns="91440" bIns="45720">
            <a:spAutoFit/>
          </a:bodyPr>
          <a:lstStyle/>
          <a:p>
            <a:pPr algn="ctr"/>
            <a:r>
              <a:rPr lang="ja-JP" altLang="en-US" sz="6000" b="1" cap="none" spc="0" dirty="0" smtClean="0">
                <a:ln w="10541" cmpd="sng">
                  <a:noFill/>
                  <a:prstDash val="solid"/>
                </a:ln>
                <a:solidFill>
                  <a:srgbClr val="92D050"/>
                </a:solidFill>
                <a:effectLst/>
              </a:rPr>
              <a:t>１</a:t>
            </a:r>
            <a:r>
              <a:rPr lang="en-US" altLang="ja-JP" sz="6000" b="1" cap="none" spc="0" dirty="0" smtClean="0">
                <a:ln w="10541" cmpd="sng">
                  <a:noFill/>
                  <a:prstDash val="solid"/>
                </a:ln>
                <a:solidFill>
                  <a:srgbClr val="92D050"/>
                </a:solidFill>
                <a:effectLst/>
              </a:rPr>
              <a:t>/</a:t>
            </a:r>
            <a:r>
              <a:rPr lang="ja-JP" altLang="en-US" sz="6000" b="1" cap="none" spc="0" dirty="0" smtClean="0">
                <a:ln w="10541" cmpd="sng">
                  <a:noFill/>
                  <a:prstDash val="solid"/>
                </a:ln>
                <a:solidFill>
                  <a:srgbClr val="92D050"/>
                </a:solidFill>
                <a:effectLst/>
              </a:rPr>
              <a:t>３</a:t>
            </a:r>
            <a:endParaRPr lang="ja-JP" altLang="en-US" sz="6000" b="1" cap="none" spc="0" dirty="0">
              <a:ln w="10541" cmpd="sng">
                <a:noFill/>
                <a:prstDash val="solid"/>
              </a:ln>
              <a:solidFill>
                <a:srgbClr val="92D050"/>
              </a:solidFill>
              <a:effectLst/>
            </a:endParaRPr>
          </a:p>
        </p:txBody>
      </p:sp>
      <p:sp>
        <p:nvSpPr>
          <p:cNvPr id="45" name="テキスト ボックス 44"/>
          <p:cNvSpPr txBox="1"/>
          <p:nvPr/>
        </p:nvSpPr>
        <p:spPr>
          <a:xfrm>
            <a:off x="4788024" y="5574792"/>
            <a:ext cx="3672408" cy="923330"/>
          </a:xfrm>
          <a:prstGeom prst="rect">
            <a:avLst/>
          </a:prstGeom>
          <a:noFill/>
        </p:spPr>
        <p:txBody>
          <a:bodyPr wrap="square" rtlCol="0">
            <a:spAutoFit/>
          </a:bodyPr>
          <a:lstStyle/>
          <a:p>
            <a:r>
              <a:rPr lang="ja-JP" altLang="en-US" dirty="0">
                <a:latin typeface="メイリオ" pitchFamily="50" charset="-128"/>
                <a:ea typeface="メイリオ" pitchFamily="50" charset="-128"/>
                <a:cs typeface="メイリオ" pitchFamily="50" charset="-128"/>
              </a:rPr>
              <a:t>世界</a:t>
            </a:r>
            <a:r>
              <a:rPr lang="ja-JP" altLang="en-US" dirty="0" smtClean="0">
                <a:latin typeface="メイリオ" pitchFamily="50" charset="-128"/>
                <a:ea typeface="メイリオ" pitchFamily="50" charset="-128"/>
                <a:cs typeface="メイリオ" pitchFamily="50" charset="-128"/>
              </a:rPr>
              <a:t>の</a:t>
            </a:r>
            <a:r>
              <a:rPr lang="en-US" altLang="ja-JP" dirty="0" smtClean="0">
                <a:latin typeface="メイリオ" pitchFamily="50" charset="-128"/>
                <a:ea typeface="メイリオ" pitchFamily="50" charset="-128"/>
                <a:cs typeface="メイリオ" pitchFamily="50" charset="-128"/>
              </a:rPr>
              <a:t>BOP</a:t>
            </a:r>
            <a:r>
              <a:rPr lang="ja-JP" altLang="en-US" dirty="0" smtClean="0">
                <a:latin typeface="メイリオ" pitchFamily="50" charset="-128"/>
                <a:ea typeface="メイリオ" pitchFamily="50" charset="-128"/>
                <a:cs typeface="メイリオ" pitchFamily="50" charset="-128"/>
              </a:rPr>
              <a:t>層と呼ばれる人々の３人に１人がインド人だと言われている。たくさんの社会課題が存在。</a:t>
            </a:r>
            <a:endParaRPr lang="en-US" altLang="ja-JP"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0082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スライド番号プレースホルダー 1"/>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596C095D-F8A9-2840-A9C3-E2A80F359D80}" type="slidenum">
              <a:rPr lang="ja-JP" altLang="en-US" sz="1600">
                <a:solidFill>
                  <a:srgbClr val="898989"/>
                </a:solidFill>
              </a:rPr>
              <a:pPr/>
              <a:t>6</a:t>
            </a:fld>
            <a:endParaRPr lang="ja-JP" altLang="en-US" sz="1600">
              <a:solidFill>
                <a:srgbClr val="898989"/>
              </a:solidFill>
            </a:endParaRPr>
          </a:p>
        </p:txBody>
      </p:sp>
      <p:sp>
        <p:nvSpPr>
          <p:cNvPr id="17415" name="フッター プレースホルダー 2"/>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a:solidFill>
                  <a:srgbClr val="898989"/>
                </a:solidFill>
              </a:rPr>
              <a:t>Student India BOP Project</a:t>
            </a:r>
            <a:endParaRPr lang="ja-JP" altLang="en-US" sz="1600">
              <a:solidFill>
                <a:srgbClr val="898989"/>
              </a:solidFill>
            </a:endParaRPr>
          </a:p>
        </p:txBody>
      </p:sp>
      <p:sp>
        <p:nvSpPr>
          <p:cNvPr id="12" name="タイトル 1"/>
          <p:cNvSpPr txBox="1">
            <a:spLocks/>
          </p:cNvSpPr>
          <p:nvPr/>
        </p:nvSpPr>
        <p:spPr>
          <a:xfrm>
            <a:off x="663796" y="2080380"/>
            <a:ext cx="1835304" cy="4736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solidFill>
                  <a:schemeClr val="tx1">
                    <a:lumMod val="75000"/>
                    <a:lumOff val="25000"/>
                  </a:schemeClr>
                </a:solidFill>
                <a:latin typeface="メイリオ" pitchFamily="50" charset="-128"/>
                <a:ea typeface="メイリオ" pitchFamily="50" charset="-128"/>
                <a:cs typeface="メイリオ" pitchFamily="50" charset="-128"/>
              </a:rPr>
              <a:t>第１回</a:t>
            </a:r>
            <a:endParaRPr lang="ja-JP" altLang="en-US" sz="3600" b="1"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13" name="タイトル 1"/>
          <p:cNvSpPr>
            <a:spLocks noGrp="1"/>
          </p:cNvSpPr>
          <p:nvPr>
            <p:ph type="title"/>
          </p:nvPr>
        </p:nvSpPr>
        <p:spPr>
          <a:xfrm>
            <a:off x="6087222" y="1745715"/>
            <a:ext cx="2667000" cy="1143000"/>
          </a:xfrm>
        </p:spPr>
        <p:txBody>
          <a:bodyPr>
            <a:noAutofit/>
          </a:bodyPr>
          <a:lstStyle/>
          <a:p>
            <a:r>
              <a:rPr kumimoji="1" lang="ja-JP" altLang="en-US" sz="3600" b="1" dirty="0" smtClean="0">
                <a:solidFill>
                  <a:schemeClr val="tx1">
                    <a:lumMod val="75000"/>
                    <a:lumOff val="25000"/>
                  </a:schemeClr>
                </a:solidFill>
                <a:latin typeface="メイリオ" pitchFamily="50" charset="-128"/>
                <a:ea typeface="メイリオ" pitchFamily="50" charset="-128"/>
                <a:cs typeface="メイリオ" pitchFamily="50" charset="-128"/>
              </a:rPr>
              <a:t>第３回</a:t>
            </a:r>
            <a:endParaRPr kumimoji="1" lang="ja-JP" altLang="en-US" sz="3600" b="1" dirty="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a:blip r:embed="rId4"/>
          <a:stretch>
            <a:fillRect/>
          </a:stretch>
        </p:blipFill>
        <p:spPr>
          <a:xfrm>
            <a:off x="421654" y="3059380"/>
            <a:ext cx="2319588" cy="909340"/>
          </a:xfrm>
          <a:prstGeom prst="rect">
            <a:avLst/>
          </a:prstGeom>
        </p:spPr>
      </p:pic>
      <p:sp>
        <p:nvSpPr>
          <p:cNvPr id="8" name="テキスト ボックス 7"/>
          <p:cNvSpPr txBox="1"/>
          <p:nvPr/>
        </p:nvSpPr>
        <p:spPr>
          <a:xfrm>
            <a:off x="3059832" y="3020421"/>
            <a:ext cx="3032904" cy="1200329"/>
          </a:xfrm>
          <a:prstGeom prst="rect">
            <a:avLst/>
          </a:prstGeom>
          <a:noFill/>
        </p:spPr>
        <p:txBody>
          <a:bodyPr wrap="square" rtlCol="0">
            <a:spAutoFit/>
          </a:bodyPr>
          <a:lstStyle/>
          <a:p>
            <a:pPr algn="ctr"/>
            <a:r>
              <a:rPr lang="ja-JP" altLang="en-US" sz="3600" b="1" dirty="0" smtClean="0">
                <a:latin typeface="メイリオ" pitchFamily="50" charset="-128"/>
                <a:ea typeface="メイリオ" pitchFamily="50" charset="-128"/>
                <a:cs typeface="メイリオ" pitchFamily="50" charset="-128"/>
              </a:rPr>
              <a:t>０</a:t>
            </a:r>
            <a:r>
              <a:rPr lang="en-US" altLang="ja-JP" sz="3600" b="1" dirty="0" smtClean="0">
                <a:latin typeface="メイリオ" pitchFamily="50" charset="-128"/>
                <a:ea typeface="メイリオ" pitchFamily="50" charset="-128"/>
                <a:cs typeface="メイリオ" pitchFamily="50" charset="-128"/>
              </a:rPr>
              <a:t>→</a:t>
            </a:r>
            <a:r>
              <a:rPr lang="ja-JP" altLang="en-US" sz="3600" b="1" dirty="0" smtClean="0">
                <a:latin typeface="メイリオ" pitchFamily="50" charset="-128"/>
                <a:ea typeface="メイリオ" pitchFamily="50" charset="-128"/>
                <a:cs typeface="メイリオ" pitchFamily="50" charset="-128"/>
              </a:rPr>
              <a:t>１</a:t>
            </a:r>
            <a:r>
              <a:rPr lang="en-US" altLang="ja-JP" sz="3600" b="1" dirty="0" smtClean="0">
                <a:latin typeface="メイリオ" pitchFamily="50" charset="-128"/>
                <a:ea typeface="メイリオ" pitchFamily="50" charset="-128"/>
                <a:cs typeface="メイリオ" pitchFamily="50" charset="-128"/>
              </a:rPr>
              <a:t/>
            </a:r>
            <a:br>
              <a:rPr lang="en-US" altLang="ja-JP" sz="3600" b="1" dirty="0" smtClean="0">
                <a:latin typeface="メイリオ" pitchFamily="50" charset="-128"/>
                <a:ea typeface="メイリオ" pitchFamily="50" charset="-128"/>
                <a:cs typeface="メイリオ" pitchFamily="50" charset="-128"/>
              </a:rPr>
            </a:br>
            <a:r>
              <a:rPr lang="ja-JP" altLang="en-US" sz="3600" b="1" dirty="0" smtClean="0">
                <a:latin typeface="メイリオ" pitchFamily="50" charset="-128"/>
                <a:ea typeface="メイリオ" pitchFamily="50" charset="-128"/>
                <a:cs typeface="メイリオ" pitchFamily="50" charset="-128"/>
              </a:rPr>
              <a:t>プロジェクト</a:t>
            </a:r>
            <a:endParaRPr kumimoji="1" lang="ja-JP" altLang="en-US" sz="3600" b="1" dirty="0">
              <a:latin typeface="メイリオ" pitchFamily="50" charset="-128"/>
              <a:ea typeface="メイリオ" pitchFamily="50" charset="-128"/>
              <a:cs typeface="メイリオ" pitchFamily="50" charset="-128"/>
            </a:endParaRPr>
          </a:p>
        </p:txBody>
      </p:sp>
      <p:sp>
        <p:nvSpPr>
          <p:cNvPr id="15" name="正方形/長方形 19"/>
          <p:cNvSpPr>
            <a:spLocks noChangeArrowheads="1"/>
          </p:cNvSpPr>
          <p:nvPr/>
        </p:nvSpPr>
        <p:spPr bwMode="auto">
          <a:xfrm>
            <a:off x="28575" y="0"/>
            <a:ext cx="3607321"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a:lnSpc>
                <a:spcPct val="90000"/>
              </a:lnSpc>
              <a:buClr>
                <a:srgbClr val="000000"/>
              </a:buClr>
              <a:buSzPct val="100000"/>
            </a:pPr>
            <a:r>
              <a:rPr kumimoji="0" lang="ja-JP" altLang="en-US" sz="2800" dirty="0">
                <a:latin typeface="メイリオ" pitchFamily="50" charset="-128"/>
                <a:ea typeface="メイリオ" pitchFamily="50" charset="-128"/>
                <a:cs typeface="メイリオ" pitchFamily="50" charset="-128"/>
              </a:rPr>
              <a:t>過去</a:t>
            </a:r>
            <a:r>
              <a:rPr kumimoji="0" lang="ja-JP" altLang="en-US" sz="2800" dirty="0" smtClean="0">
                <a:latin typeface="メイリオ" pitchFamily="50" charset="-128"/>
                <a:ea typeface="メイリオ" pitchFamily="50" charset="-128"/>
                <a:cs typeface="メイリオ" pitchFamily="50" charset="-128"/>
              </a:rPr>
              <a:t>の調査実績</a:t>
            </a:r>
            <a:endParaRPr kumimoji="0" lang="en-US" altLang="ja-JP" sz="2800" dirty="0">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179512" y="4348261"/>
            <a:ext cx="2803872" cy="95410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東証一部上場企業。</a:t>
            </a:r>
            <a:endParaRPr kumimoji="1" lang="en-US" altLang="ja-JP" sz="1400" dirty="0" smtClean="0">
              <a:latin typeface="メイリオ" pitchFamily="50" charset="-128"/>
              <a:ea typeface="メイリオ" pitchFamily="50" charset="-128"/>
              <a:cs typeface="メイリオ" pitchFamily="50" charset="-128"/>
            </a:endParaRPr>
          </a:p>
          <a:p>
            <a:r>
              <a:rPr kumimoji="1" lang="ja-JP" altLang="en-US" sz="1400" dirty="0" smtClean="0">
                <a:latin typeface="メイリオ" pitchFamily="50" charset="-128"/>
                <a:ea typeface="メイリオ" pitchFamily="50" charset="-128"/>
                <a:cs typeface="メイリオ" pitchFamily="50" charset="-128"/>
              </a:rPr>
              <a:t>日本国内における地図のシェア</a:t>
            </a:r>
            <a:r>
              <a:rPr kumimoji="1" lang="en-US" altLang="ja-JP" sz="1400" dirty="0" smtClean="0">
                <a:latin typeface="メイリオ" pitchFamily="50" charset="-128"/>
                <a:ea typeface="メイリオ" pitchFamily="50" charset="-128"/>
                <a:cs typeface="メイリオ" pitchFamily="50" charset="-128"/>
              </a:rPr>
              <a:t>98%</a:t>
            </a:r>
            <a:r>
              <a:rPr lang="en-US" altLang="ja-JP" sz="1400" dirty="0" smtClean="0">
                <a:latin typeface="メイリオ" pitchFamily="50" charset="-128"/>
                <a:ea typeface="メイリオ" pitchFamily="50" charset="-128"/>
                <a:cs typeface="メイリオ" pitchFamily="50" charset="-128"/>
              </a:rPr>
              <a:t/>
            </a:r>
            <a:br>
              <a:rPr lang="en-US" altLang="ja-JP" sz="1400" dirty="0" smtClean="0">
                <a:latin typeface="メイリオ" pitchFamily="50" charset="-128"/>
                <a:ea typeface="メイリオ" pitchFamily="50" charset="-128"/>
                <a:cs typeface="メイリオ" pitchFamily="50" charset="-128"/>
              </a:rPr>
            </a:br>
            <a:r>
              <a:rPr lang="en-US" altLang="ja-JP" sz="1400" dirty="0" smtClean="0">
                <a:latin typeface="メイリオ" pitchFamily="50" charset="-128"/>
                <a:ea typeface="メイリオ" pitchFamily="50" charset="-128"/>
                <a:cs typeface="メイリオ" pitchFamily="50" charset="-128"/>
              </a:rPr>
              <a:t>SIBP</a:t>
            </a:r>
            <a:r>
              <a:rPr lang="ja-JP" altLang="en-US" sz="1400" dirty="0" smtClean="0">
                <a:latin typeface="メイリオ" pitchFamily="50" charset="-128"/>
                <a:ea typeface="メイリオ" pitchFamily="50" charset="-128"/>
                <a:cs typeface="メイリオ" pitchFamily="50" charset="-128"/>
              </a:rPr>
              <a:t>調査委託後インド進出実現。</a:t>
            </a:r>
            <a:endParaRPr kumimoji="1" lang="ja-JP" altLang="en-US" sz="14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3059832" y="4367213"/>
            <a:ext cx="2952327" cy="1169551"/>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企業の委託は受けず、</a:t>
            </a:r>
            <a:endParaRPr kumimoji="1" lang="en-US" altLang="ja-JP" sz="1400" dirty="0" smtClean="0">
              <a:latin typeface="メイリオ" pitchFamily="50" charset="-128"/>
              <a:ea typeface="メイリオ" pitchFamily="50" charset="-128"/>
              <a:cs typeface="メイリオ" pitchFamily="50" charset="-128"/>
            </a:endParaRPr>
          </a:p>
          <a:p>
            <a:r>
              <a:rPr kumimoji="1" lang="ja-JP" altLang="en-US" sz="1400" dirty="0" smtClean="0">
                <a:latin typeface="メイリオ" pitchFamily="50" charset="-128"/>
                <a:ea typeface="メイリオ" pitchFamily="50" charset="-128"/>
                <a:cs typeface="メイリオ" pitchFamily="50" charset="-128"/>
              </a:rPr>
              <a:t>自分たちの興味に従って調査を実施。</a:t>
            </a:r>
            <a:r>
              <a:rPr kumimoji="1" lang="en-US" altLang="ja-JP" sz="1400" dirty="0" smtClean="0">
                <a:latin typeface="メイリオ" pitchFamily="50" charset="-128"/>
                <a:ea typeface="メイリオ" pitchFamily="50" charset="-128"/>
                <a:cs typeface="メイリオ" pitchFamily="50" charset="-128"/>
              </a:rPr>
              <a:t/>
            </a:r>
            <a:br>
              <a:rPr kumimoji="1" lang="en-US" altLang="ja-JP" sz="1400" dirty="0" smtClean="0">
                <a:latin typeface="メイリオ" pitchFamily="50" charset="-128"/>
                <a:ea typeface="メイリオ" pitchFamily="50" charset="-128"/>
                <a:cs typeface="メイリオ" pitchFamily="50" charset="-128"/>
              </a:rPr>
            </a:br>
            <a:r>
              <a:rPr kumimoji="1" lang="ja-JP" altLang="en-US" sz="1400" dirty="0" smtClean="0">
                <a:latin typeface="メイリオ" pitchFamily="50" charset="-128"/>
                <a:ea typeface="メイリオ" pitchFamily="50" charset="-128"/>
                <a:cs typeface="メイリオ" pitchFamily="50" charset="-128"/>
              </a:rPr>
              <a:t>ソラーバッテリーや女性の副業需要・娯楽需要について調査。</a:t>
            </a:r>
            <a:endParaRPr kumimoji="1" lang="ja-JP" altLang="en-US" sz="1400" dirty="0">
              <a:latin typeface="メイリオ" pitchFamily="50" charset="-128"/>
              <a:ea typeface="メイリオ" pitchFamily="50" charset="-128"/>
              <a:cs typeface="メイリオ" pitchFamily="50" charset="-128"/>
            </a:endParaRPr>
          </a:p>
        </p:txBody>
      </p:sp>
      <p:sp>
        <p:nvSpPr>
          <p:cNvPr id="16" name="タイトル 1"/>
          <p:cNvSpPr txBox="1">
            <a:spLocks/>
          </p:cNvSpPr>
          <p:nvPr/>
        </p:nvSpPr>
        <p:spPr>
          <a:xfrm>
            <a:off x="3275856" y="2017500"/>
            <a:ext cx="2667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solidFill>
                  <a:schemeClr val="tx1">
                    <a:lumMod val="75000"/>
                    <a:lumOff val="25000"/>
                  </a:schemeClr>
                </a:solidFill>
                <a:latin typeface="メイリオ" pitchFamily="50" charset="-128"/>
                <a:ea typeface="メイリオ" pitchFamily="50" charset="-128"/>
                <a:cs typeface="メイリオ" pitchFamily="50" charset="-128"/>
              </a:rPr>
              <a:t>第２回</a:t>
            </a:r>
            <a:endParaRPr lang="ja-JP" altLang="en-US" sz="3600" b="1" dirty="0">
              <a:solidFill>
                <a:schemeClr val="tx1">
                  <a:lumMod val="75000"/>
                  <a:lumOff val="25000"/>
                </a:schemeClr>
              </a:solidFill>
              <a:latin typeface="メイリオ" pitchFamily="50" charset="-128"/>
              <a:ea typeface="メイリオ" pitchFamily="50" charset="-128"/>
              <a:cs typeface="メイリオ" pitchFamily="50" charset="-128"/>
            </a:endParaRPr>
          </a:p>
        </p:txBody>
      </p:sp>
      <p:pic>
        <p:nvPicPr>
          <p:cNvPr id="17" name="図 16"/>
          <p:cNvPicPr>
            <a:picLocks noChangeAspect="1"/>
          </p:cNvPicPr>
          <p:nvPr/>
        </p:nvPicPr>
        <p:blipFill>
          <a:blip r:embed="rId5"/>
          <a:stretch>
            <a:fillRect/>
          </a:stretch>
        </p:blipFill>
        <p:spPr>
          <a:xfrm>
            <a:off x="6237136" y="3075511"/>
            <a:ext cx="2478239" cy="877078"/>
          </a:xfrm>
          <a:prstGeom prst="rect">
            <a:avLst/>
          </a:prstGeom>
        </p:spPr>
      </p:pic>
      <p:sp>
        <p:nvSpPr>
          <p:cNvPr id="19" name="テキスト ボックス 18"/>
          <p:cNvSpPr txBox="1"/>
          <p:nvPr/>
        </p:nvSpPr>
        <p:spPr>
          <a:xfrm>
            <a:off x="6057900" y="4215248"/>
            <a:ext cx="2952327" cy="954107"/>
          </a:xfrm>
          <a:prstGeom prst="rect">
            <a:avLst/>
          </a:prstGeom>
          <a:noFill/>
        </p:spPr>
        <p:txBody>
          <a:bodyPr wrap="square" rtlCol="0">
            <a:spAutoFit/>
          </a:bodyPr>
          <a:lstStyle/>
          <a:p>
            <a:r>
              <a:rPr lang="ja-JP" altLang="en-US" sz="1400" dirty="0">
                <a:solidFill>
                  <a:schemeClr val="tx1">
                    <a:lumMod val="85000"/>
                    <a:lumOff val="15000"/>
                  </a:schemeClr>
                </a:solidFill>
                <a:latin typeface="メイリオ" pitchFamily="50" charset="-128"/>
                <a:ea typeface="メイリオ" pitchFamily="50" charset="-128"/>
                <a:cs typeface="メイリオ" pitchFamily="50" charset="-128"/>
              </a:rPr>
              <a:t>カーボンオフセット事業を中心に、</a:t>
            </a:r>
            <a:r>
              <a:rPr lang="en-US" altLang="ja-JP" sz="1400" dirty="0">
                <a:solidFill>
                  <a:schemeClr val="tx1">
                    <a:lumMod val="85000"/>
                    <a:lumOff val="15000"/>
                  </a:schemeClr>
                </a:solidFill>
                <a:latin typeface="メイリオ" pitchFamily="50" charset="-128"/>
                <a:ea typeface="メイリオ" pitchFamily="50" charset="-128"/>
                <a:cs typeface="メイリオ" pitchFamily="50" charset="-128"/>
              </a:rPr>
              <a:t>CO2</a:t>
            </a:r>
            <a:r>
              <a:rPr lang="ja-JP" altLang="en-US" sz="1400" dirty="0">
                <a:solidFill>
                  <a:schemeClr val="tx1">
                    <a:lumMod val="85000"/>
                    <a:lumOff val="15000"/>
                  </a:schemeClr>
                </a:solidFill>
                <a:latin typeface="メイリオ" pitchFamily="50" charset="-128"/>
                <a:ea typeface="メイリオ" pitchFamily="50" charset="-128"/>
                <a:cs typeface="メイリオ" pitchFamily="50" charset="-128"/>
              </a:rPr>
              <a:t>排出削減に関連する事業を</a:t>
            </a:r>
            <a:r>
              <a:rPr lang="ja-JP" altLang="en-US" sz="1400" dirty="0" smtClean="0">
                <a:solidFill>
                  <a:schemeClr val="tx1">
                    <a:lumMod val="85000"/>
                    <a:lumOff val="15000"/>
                  </a:schemeClr>
                </a:solidFill>
                <a:latin typeface="メイリオ" pitchFamily="50" charset="-128"/>
                <a:ea typeface="メイリオ" pitchFamily="50" charset="-128"/>
                <a:cs typeface="メイリオ" pitchFamily="50" charset="-128"/>
              </a:rPr>
              <a:t>行う。</a:t>
            </a:r>
            <a:r>
              <a:rPr lang="en-US" altLang="ja-JP" sz="1400" dirty="0">
                <a:solidFill>
                  <a:schemeClr val="tx1">
                    <a:lumMod val="85000"/>
                    <a:lumOff val="15000"/>
                  </a:schemeClr>
                </a:solidFill>
                <a:latin typeface="メイリオ" pitchFamily="50" charset="-128"/>
                <a:ea typeface="メイリオ" pitchFamily="50" charset="-128"/>
                <a:cs typeface="メイリオ" pitchFamily="50" charset="-128"/>
              </a:rPr>
              <a:t/>
            </a:r>
            <a:br>
              <a:rPr lang="en-US" altLang="ja-JP" sz="1400" dirty="0">
                <a:solidFill>
                  <a:schemeClr val="tx1">
                    <a:lumMod val="85000"/>
                    <a:lumOff val="15000"/>
                  </a:schemeClr>
                </a:solidFill>
                <a:latin typeface="メイリオ" pitchFamily="50" charset="-128"/>
                <a:ea typeface="メイリオ" pitchFamily="50" charset="-128"/>
                <a:cs typeface="メイリオ" pitchFamily="50" charset="-128"/>
              </a:rPr>
            </a:br>
            <a:endParaRPr lang="ja-JP" altLang="en-US" sz="1400" dirty="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421654" y="692696"/>
            <a:ext cx="8110786" cy="954107"/>
          </a:xfrm>
          <a:prstGeom prst="rect">
            <a:avLst/>
          </a:prstGeom>
          <a:noFill/>
        </p:spPr>
        <p:txBody>
          <a:bodyPr wrap="square" rtlCol="0">
            <a:spAutoFit/>
          </a:bodyPr>
          <a:lstStyle/>
          <a:p>
            <a:r>
              <a:rPr lang="ja-JP" altLang="en-US" sz="2800" dirty="0">
                <a:latin typeface="メイリオ" pitchFamily="50" charset="-128"/>
                <a:ea typeface="メイリオ" pitchFamily="50" charset="-128"/>
                <a:cs typeface="メイリオ" pitchFamily="50" charset="-128"/>
              </a:rPr>
              <a:t>創設</a:t>
            </a:r>
            <a:r>
              <a:rPr kumimoji="1" lang="ja-JP" altLang="en-US" sz="2800" dirty="0" smtClean="0">
                <a:latin typeface="メイリオ" pitchFamily="50" charset="-128"/>
                <a:ea typeface="メイリオ" pitchFamily="50" charset="-128"/>
                <a:cs typeface="メイリオ" pitchFamily="50" charset="-128"/>
              </a:rPr>
              <a:t>から約１年半。</a:t>
            </a:r>
            <a:r>
              <a:rPr kumimoji="1" lang="en-US" altLang="ja-JP" sz="2800" dirty="0" smtClean="0">
                <a:latin typeface="メイリオ" pitchFamily="50" charset="-128"/>
                <a:ea typeface="メイリオ" pitchFamily="50" charset="-128"/>
                <a:cs typeface="メイリオ" pitchFamily="50" charset="-128"/>
              </a:rPr>
              <a:t>3</a:t>
            </a:r>
            <a:r>
              <a:rPr kumimoji="1" lang="ja-JP" altLang="en-US" sz="2800" dirty="0" smtClean="0">
                <a:latin typeface="メイリオ" pitchFamily="50" charset="-128"/>
                <a:ea typeface="メイリオ" pitchFamily="50" charset="-128"/>
                <a:cs typeface="メイリオ" pitchFamily="50" charset="-128"/>
              </a:rPr>
              <a:t>回の渡航調査を実施。</a:t>
            </a:r>
            <a:endParaRPr kumimoji="1" lang="en-US" altLang="ja-JP" sz="2800" dirty="0" smtClean="0">
              <a:latin typeface="メイリオ" pitchFamily="50" charset="-128"/>
              <a:ea typeface="メイリオ" pitchFamily="50" charset="-128"/>
              <a:cs typeface="メイリオ" pitchFamily="50" charset="-128"/>
            </a:endParaRPr>
          </a:p>
          <a:p>
            <a:r>
              <a:rPr kumimoji="1" lang="ja-JP" altLang="en-US" sz="2800" dirty="0" smtClean="0">
                <a:latin typeface="メイリオ" pitchFamily="50" charset="-128"/>
                <a:ea typeface="メイリオ" pitchFamily="50" charset="-128"/>
                <a:cs typeface="メイリオ" pitchFamily="50" charset="-128"/>
              </a:rPr>
              <a:t>調査の質の向上を追求し続けています。</a:t>
            </a:r>
            <a:endParaRPr kumimoji="1"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556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17413" name="図 12" descr="SIBP新ロゴ.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5875"/>
            <a:ext cx="692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スライド番号プレースホルダー 1"/>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596C095D-F8A9-2840-A9C3-E2A80F359D80}" type="slidenum">
              <a:rPr lang="ja-JP" altLang="en-US" sz="1600">
                <a:solidFill>
                  <a:srgbClr val="898989"/>
                </a:solidFill>
              </a:rPr>
              <a:pPr/>
              <a:t>7</a:t>
            </a:fld>
            <a:endParaRPr lang="ja-JP" altLang="en-US" sz="1600">
              <a:solidFill>
                <a:srgbClr val="898989"/>
              </a:solidFill>
            </a:endParaRPr>
          </a:p>
        </p:txBody>
      </p:sp>
      <p:sp>
        <p:nvSpPr>
          <p:cNvPr id="17415" name="フッター プレースホルダー 2"/>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600">
                <a:solidFill>
                  <a:srgbClr val="898989"/>
                </a:solidFill>
              </a:rPr>
              <a:t>Student India BOP Project</a:t>
            </a:r>
            <a:endParaRPr lang="ja-JP" altLang="en-US" sz="1600">
              <a:solidFill>
                <a:srgbClr val="898989"/>
              </a:solidFill>
            </a:endParaRPr>
          </a:p>
        </p:txBody>
      </p:sp>
      <p:sp>
        <p:nvSpPr>
          <p:cNvPr id="15" name="正方形/長方形 19"/>
          <p:cNvSpPr>
            <a:spLocks noChangeArrowheads="1"/>
          </p:cNvSpPr>
          <p:nvPr/>
        </p:nvSpPr>
        <p:spPr bwMode="auto">
          <a:xfrm>
            <a:off x="28575" y="0"/>
            <a:ext cx="648764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a:lnSpc>
                <a:spcPct val="90000"/>
              </a:lnSpc>
              <a:buClr>
                <a:srgbClr val="000000"/>
              </a:buClr>
              <a:buSzPct val="100000"/>
            </a:pPr>
            <a:r>
              <a:rPr kumimoji="0" lang="en-US" altLang="ja-JP" sz="2800" dirty="0" smtClean="0">
                <a:latin typeface="メイリオ" pitchFamily="50" charset="-128"/>
                <a:ea typeface="メイリオ" pitchFamily="50" charset="-128"/>
                <a:cs typeface="メイリオ" pitchFamily="50" charset="-128"/>
              </a:rPr>
              <a:t>SIBP</a:t>
            </a:r>
            <a:r>
              <a:rPr kumimoji="0" lang="ja-JP" altLang="en-US" sz="2800" dirty="0" smtClean="0">
                <a:latin typeface="メイリオ" pitchFamily="50" charset="-128"/>
                <a:ea typeface="メイリオ" pitchFamily="50" charset="-128"/>
                <a:cs typeface="メイリオ" pitchFamily="50" charset="-128"/>
              </a:rPr>
              <a:t>の調査の渡航調査の強み</a:t>
            </a:r>
            <a:endParaRPr kumimoji="0" lang="en-US" altLang="ja-JP" sz="280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421654" y="692696"/>
            <a:ext cx="8110786" cy="954107"/>
          </a:xfrm>
          <a:prstGeom prst="rect">
            <a:avLst/>
          </a:prstGeom>
          <a:noFill/>
        </p:spPr>
        <p:txBody>
          <a:bodyPr wrap="square" rtlCol="0">
            <a:spAutoFit/>
          </a:bodyPr>
          <a:lstStyle/>
          <a:p>
            <a:r>
              <a:rPr lang="ja-JP" altLang="en-US" sz="2800" dirty="0" smtClean="0">
                <a:latin typeface="メイリオ" pitchFamily="50" charset="-128"/>
                <a:ea typeface="メイリオ" pitchFamily="50" charset="-128"/>
                <a:cs typeface="メイリオ" pitchFamily="50" charset="-128"/>
              </a:rPr>
              <a:t>学生であることに甘んじず、クオリティの追求と専門性強化に努めています。</a:t>
            </a:r>
            <a:endParaRPr kumimoji="1" lang="en-US" altLang="ja-JP" sz="2800" dirty="0" smtClean="0">
              <a:latin typeface="メイリオ" pitchFamily="50" charset="-128"/>
              <a:ea typeface="メイリオ" pitchFamily="50" charset="-128"/>
              <a:cs typeface="メイリオ" pitchFamily="50" charset="-128"/>
            </a:endParaRPr>
          </a:p>
        </p:txBody>
      </p:sp>
      <p:sp>
        <p:nvSpPr>
          <p:cNvPr id="22" name="円/楕円 21"/>
          <p:cNvSpPr/>
          <p:nvPr/>
        </p:nvSpPr>
        <p:spPr>
          <a:xfrm>
            <a:off x="5845547" y="2440516"/>
            <a:ext cx="3243821" cy="3104532"/>
          </a:xfrm>
          <a:prstGeom prst="ellipse">
            <a:avLst/>
          </a:prstGeom>
          <a:solidFill>
            <a:srgbClr val="2FE82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lumMod val="85000"/>
                    <a:lumOff val="15000"/>
                  </a:schemeClr>
                </a:solidFill>
                <a:latin typeface="メイリオ" pitchFamily="50" charset="-128"/>
                <a:ea typeface="メイリオ" pitchFamily="50" charset="-128"/>
                <a:cs typeface="メイリオ" pitchFamily="50" charset="-128"/>
              </a:rPr>
              <a:t>過去</a:t>
            </a:r>
            <a:r>
              <a:rPr lang="en-US" altLang="ja-JP" sz="2000" dirty="0" smtClean="0">
                <a:solidFill>
                  <a:schemeClr val="tx1">
                    <a:lumMod val="85000"/>
                    <a:lumOff val="15000"/>
                  </a:schemeClr>
                </a:solidFill>
                <a:latin typeface="メイリオ" pitchFamily="50" charset="-128"/>
                <a:ea typeface="メイリオ" pitchFamily="50" charset="-128"/>
                <a:cs typeface="メイリオ" pitchFamily="50" charset="-128"/>
              </a:rPr>
              <a:t>2</a:t>
            </a:r>
            <a:r>
              <a:rPr lang="ja-JP" altLang="en-US" sz="2000" dirty="0" smtClean="0">
                <a:solidFill>
                  <a:schemeClr val="tx1">
                    <a:lumMod val="85000"/>
                    <a:lumOff val="15000"/>
                  </a:schemeClr>
                </a:solidFill>
                <a:latin typeface="メイリオ" pitchFamily="50" charset="-128"/>
                <a:ea typeface="メイリオ" pitchFamily="50" charset="-128"/>
                <a:cs typeface="メイリオ" pitchFamily="50" charset="-128"/>
              </a:rPr>
              <a:t>件の企業からの請負調査の実績と外資コンサル指導</a:t>
            </a:r>
            <a:r>
              <a:rPr lang="ja-JP" altLang="en-US" sz="2000" dirty="0">
                <a:solidFill>
                  <a:schemeClr val="tx1">
                    <a:lumMod val="85000"/>
                    <a:lumOff val="15000"/>
                  </a:schemeClr>
                </a:solidFill>
                <a:latin typeface="メイリオ" pitchFamily="50" charset="-128"/>
                <a:ea typeface="メイリオ" pitchFamily="50" charset="-128"/>
                <a:cs typeface="メイリオ" pitchFamily="50" charset="-128"/>
              </a:rPr>
              <a:t>による</a:t>
            </a:r>
            <a:r>
              <a:rPr lang="en-US" altLang="ja-JP" sz="2000" dirty="0" smtClean="0">
                <a:solidFill>
                  <a:schemeClr val="tx1">
                    <a:lumMod val="85000"/>
                    <a:lumOff val="15000"/>
                  </a:schemeClr>
                </a:solidFill>
                <a:latin typeface="メイリオ" pitchFamily="50" charset="-128"/>
                <a:ea typeface="メイリオ" pitchFamily="50" charset="-128"/>
                <a:cs typeface="メイリオ" pitchFamily="50" charset="-128"/>
              </a:rPr>
              <a:t>WBS</a:t>
            </a:r>
            <a:r>
              <a:rPr lang="ja-JP" altLang="en-US" sz="2000" dirty="0" smtClean="0">
                <a:solidFill>
                  <a:schemeClr val="tx1">
                    <a:lumMod val="85000"/>
                    <a:lumOff val="15000"/>
                  </a:schemeClr>
                </a:solidFill>
                <a:latin typeface="メイリオ" pitchFamily="50" charset="-128"/>
                <a:ea typeface="メイリオ" pitchFamily="50" charset="-128"/>
                <a:cs typeface="メイリオ" pitchFamily="50" charset="-128"/>
              </a:rPr>
              <a:t>やガントチャートの導入により、抜け漏れのない調査を実現</a:t>
            </a:r>
            <a:endParaRPr lang="en-US" altLang="ja-JP" sz="2000"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6" name="円/楕円 15"/>
          <p:cNvSpPr/>
          <p:nvPr/>
        </p:nvSpPr>
        <p:spPr>
          <a:xfrm>
            <a:off x="251520" y="1844824"/>
            <a:ext cx="3020875" cy="2776402"/>
          </a:xfrm>
          <a:prstGeom prst="ellipse">
            <a:avLst/>
          </a:prstGeom>
          <a:solidFill>
            <a:srgbClr val="2FE82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lumMod val="85000"/>
                    <a:lumOff val="15000"/>
                  </a:schemeClr>
                </a:solidFill>
                <a:latin typeface="メイリオ" pitchFamily="50" charset="-128"/>
                <a:ea typeface="メイリオ" pitchFamily="50" charset="-128"/>
                <a:cs typeface="メイリオ" pitchFamily="50" charset="-128"/>
              </a:rPr>
              <a:t>現地に入り込んだ調査で、製品ベースではなく現地のニーズベースの提言</a:t>
            </a:r>
            <a:endParaRPr lang="en-US" altLang="ja-JP" sz="2000"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7" name="円/楕円 16"/>
          <p:cNvSpPr/>
          <p:nvPr/>
        </p:nvSpPr>
        <p:spPr>
          <a:xfrm>
            <a:off x="3419872" y="1461284"/>
            <a:ext cx="2667758" cy="2330145"/>
          </a:xfrm>
          <a:prstGeom prst="ellipse">
            <a:avLst/>
          </a:prstGeom>
          <a:solidFill>
            <a:srgbClr val="2FE82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lumMod val="85000"/>
                    <a:lumOff val="15000"/>
                  </a:schemeClr>
                </a:solidFill>
                <a:latin typeface="メイリオ" pitchFamily="50" charset="-128"/>
                <a:ea typeface="メイリオ" pitchFamily="50" charset="-128"/>
                <a:cs typeface="メイリオ" pitchFamily="50" charset="-128"/>
              </a:rPr>
              <a:t>低価格で現地の調査を提供できます</a:t>
            </a:r>
            <a:endParaRPr lang="en-US" altLang="ja-JP" sz="2000"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
        <p:nvSpPr>
          <p:cNvPr id="18" name="円/楕円 17"/>
          <p:cNvSpPr/>
          <p:nvPr/>
        </p:nvSpPr>
        <p:spPr>
          <a:xfrm>
            <a:off x="2627784" y="3760709"/>
            <a:ext cx="3085016" cy="2836941"/>
          </a:xfrm>
          <a:prstGeom prst="ellipse">
            <a:avLst/>
          </a:prstGeom>
          <a:solidFill>
            <a:srgbClr val="2FE82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smtClean="0">
                <a:solidFill>
                  <a:schemeClr val="tx1">
                    <a:lumMod val="85000"/>
                    <a:lumOff val="15000"/>
                  </a:schemeClr>
                </a:solidFill>
                <a:latin typeface="メイリオ" pitchFamily="50" charset="-128"/>
                <a:ea typeface="メイリオ" pitchFamily="50" charset="-128"/>
                <a:cs typeface="メイリオ" pitchFamily="50" charset="-128"/>
              </a:rPr>
              <a:t>SIBPIndia</a:t>
            </a:r>
            <a:r>
              <a:rPr lang="ja-JP" altLang="en-US" sz="2000" dirty="0">
                <a:solidFill>
                  <a:schemeClr val="tx1">
                    <a:lumMod val="85000"/>
                    <a:lumOff val="15000"/>
                  </a:schemeClr>
                </a:solidFill>
                <a:latin typeface="メイリオ" pitchFamily="50" charset="-128"/>
                <a:ea typeface="メイリオ" pitchFamily="50" charset="-128"/>
                <a:cs typeface="メイリオ" pitchFamily="50" charset="-128"/>
              </a:rPr>
              <a:t>に</a:t>
            </a:r>
            <a:r>
              <a:rPr lang="ja-JP" altLang="en-US" sz="2000" dirty="0" smtClean="0">
                <a:solidFill>
                  <a:schemeClr val="tx1">
                    <a:lumMod val="85000"/>
                    <a:lumOff val="15000"/>
                  </a:schemeClr>
                </a:solidFill>
                <a:latin typeface="メイリオ" pitchFamily="50" charset="-128"/>
                <a:ea typeface="メイリオ" pitchFamily="50" charset="-128"/>
                <a:cs typeface="メイリオ" pitchFamily="50" charset="-128"/>
              </a:rPr>
              <a:t>よる現地目線によるビジネスアイデア考案</a:t>
            </a:r>
            <a:endParaRPr lang="en-US" altLang="ja-JP" sz="2000" dirty="0" smtClean="0">
              <a:solidFill>
                <a:schemeClr val="tx1">
                  <a:lumMod val="85000"/>
                  <a:lumOff val="1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4596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506413"/>
            <a:ext cx="9144000" cy="0"/>
          </a:xfrm>
          <a:prstGeom prst="line">
            <a:avLst/>
          </a:prstGeom>
          <a:ln w="762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5" name="直線コネクタ 4"/>
          <p:cNvCxnSpPr/>
          <p:nvPr/>
        </p:nvCxnSpPr>
        <p:spPr>
          <a:xfrm>
            <a:off x="0" y="425450"/>
            <a:ext cx="9144000" cy="0"/>
          </a:xfrm>
          <a:prstGeom prst="line">
            <a:avLst/>
          </a:prstGeom>
          <a:ln w="3810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6" name="直線コネクタ 5"/>
          <p:cNvCxnSpPr/>
          <p:nvPr/>
        </p:nvCxnSpPr>
        <p:spPr>
          <a:xfrm>
            <a:off x="0" y="331788"/>
            <a:ext cx="9144000" cy="0"/>
          </a:xfrm>
          <a:prstGeom prst="line">
            <a:avLst/>
          </a:prstGeom>
          <a:ln w="19050" cmpd="sng">
            <a:solidFill>
              <a:schemeClr val="accent6"/>
            </a:solidFill>
          </a:ln>
          <a:effectLst/>
        </p:spPr>
        <p:style>
          <a:lnRef idx="2">
            <a:schemeClr val="accent6"/>
          </a:lnRef>
          <a:fillRef idx="0">
            <a:schemeClr val="accent6"/>
          </a:fillRef>
          <a:effectRef idx="1">
            <a:schemeClr val="accent6"/>
          </a:effectRef>
          <a:fontRef idx="minor">
            <a:schemeClr val="tx1"/>
          </a:fontRef>
        </p:style>
      </p:cxnSp>
      <p:cxnSp>
        <p:nvCxnSpPr>
          <p:cNvPr id="7" name="直線コネクタ 6"/>
          <p:cNvCxnSpPr/>
          <p:nvPr/>
        </p:nvCxnSpPr>
        <p:spPr>
          <a:xfrm>
            <a:off x="0" y="6597650"/>
            <a:ext cx="9144000" cy="0"/>
          </a:xfrm>
          <a:prstGeom prst="line">
            <a:avLst/>
          </a:prstGeom>
          <a:ln w="57150" cmpd="sng">
            <a:solidFill>
              <a:schemeClr val="accent6"/>
            </a:solidFill>
          </a:ln>
          <a:effectLst/>
        </p:spPr>
        <p:style>
          <a:lnRef idx="2">
            <a:schemeClr val="accent6"/>
          </a:lnRef>
          <a:fillRef idx="0">
            <a:schemeClr val="accent6"/>
          </a:fillRef>
          <a:effectRef idx="1">
            <a:schemeClr val="accent6"/>
          </a:effectRef>
          <a:fontRef idx="minor">
            <a:schemeClr val="tx1"/>
          </a:fontRef>
        </p:style>
      </p:cxnSp>
      <p:pic>
        <p:nvPicPr>
          <p:cNvPr id="7174" name="図 12" descr="SIBP新ロゴ.png"/>
          <p:cNvPicPr>
            <a:picLocks noChangeAspect="1"/>
          </p:cNvPicPr>
          <p:nvPr/>
        </p:nvPicPr>
        <p:blipFill>
          <a:blip r:embed="rId3" cstate="print"/>
          <a:srcRect/>
          <a:stretch>
            <a:fillRect/>
          </a:stretch>
        </p:blipFill>
        <p:spPr bwMode="auto">
          <a:xfrm>
            <a:off x="8369300" y="15875"/>
            <a:ext cx="692150" cy="514350"/>
          </a:xfrm>
          <a:prstGeom prst="rect">
            <a:avLst/>
          </a:prstGeom>
          <a:noFill/>
          <a:ln w="9525">
            <a:noFill/>
            <a:miter lim="800000"/>
            <a:headEnd/>
            <a:tailEnd/>
          </a:ln>
        </p:spPr>
      </p:pic>
      <p:sp>
        <p:nvSpPr>
          <p:cNvPr id="7175" name="スライド番号プレースホルダー 1"/>
          <p:cNvSpPr>
            <a:spLocks noGrp="1"/>
          </p:cNvSpPr>
          <p:nvPr>
            <p:ph type="sldNum" sz="quarter" idx="12"/>
          </p:nvPr>
        </p:nvSpPr>
        <p:spPr bwMode="auto">
          <a:xfrm>
            <a:off x="6948264" y="6597650"/>
            <a:ext cx="2133600" cy="365125"/>
          </a:xfrm>
          <a:noFill/>
          <a:ln>
            <a:miter lim="800000"/>
            <a:headEnd/>
            <a:tailEnd/>
          </a:ln>
        </p:spPr>
        <p:txBody>
          <a:bodyPr/>
          <a:lstStyle/>
          <a:p>
            <a:fld id="{3692340A-FD68-4AFF-9AB2-237B1598B284}" type="slidenum">
              <a:rPr lang="ja-JP" altLang="en-US" sz="1600"/>
              <a:pPr/>
              <a:t>8</a:t>
            </a:fld>
            <a:endParaRPr lang="ja-JP" altLang="en-US" sz="1600" dirty="0"/>
          </a:p>
        </p:txBody>
      </p:sp>
      <p:sp>
        <p:nvSpPr>
          <p:cNvPr id="7176" name="フッター プレースホルダー 2"/>
          <p:cNvSpPr>
            <a:spLocks noGrp="1"/>
          </p:cNvSpPr>
          <p:nvPr>
            <p:ph type="ftr" sz="quarter" idx="11"/>
          </p:nvPr>
        </p:nvSpPr>
        <p:spPr bwMode="auto">
          <a:xfrm>
            <a:off x="3124200" y="6594353"/>
            <a:ext cx="2895600" cy="365125"/>
          </a:xfrm>
          <a:noFill/>
          <a:ln>
            <a:miter lim="800000"/>
            <a:headEnd/>
            <a:tailEnd/>
          </a:ln>
        </p:spPr>
        <p:txBody>
          <a:bodyPr/>
          <a:lstStyle/>
          <a:p>
            <a:r>
              <a:rPr lang="en-US" altLang="ja-JP" sz="1600" dirty="0"/>
              <a:t>Student India BOP Project</a:t>
            </a:r>
            <a:endParaRPr lang="ja-JP" altLang="en-US" sz="1600" dirty="0"/>
          </a:p>
        </p:txBody>
      </p:sp>
      <p:graphicFrame>
        <p:nvGraphicFramePr>
          <p:cNvPr id="11" name="図表 10"/>
          <p:cNvGraphicFramePr/>
          <p:nvPr>
            <p:extLst>
              <p:ext uri="{D42A27DB-BD31-4B8C-83A1-F6EECF244321}">
                <p14:modId xmlns:p14="http://schemas.microsoft.com/office/powerpoint/2010/main" val="321999356"/>
              </p:ext>
            </p:extLst>
          </p:nvPr>
        </p:nvGraphicFramePr>
        <p:xfrm>
          <a:off x="144696" y="1119188"/>
          <a:ext cx="8224604" cy="522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図形グループ 24"/>
          <p:cNvGrpSpPr>
            <a:grpSpLocks/>
          </p:cNvGrpSpPr>
          <p:nvPr/>
        </p:nvGrpSpPr>
        <p:grpSpPr bwMode="auto">
          <a:xfrm>
            <a:off x="914400" y="5389563"/>
            <a:ext cx="6033864" cy="941387"/>
            <a:chOff x="1289948" y="4990349"/>
            <a:chExt cx="6035351" cy="941329"/>
          </a:xfrm>
          <a:solidFill>
            <a:srgbClr val="92D050"/>
          </a:solidFill>
          <a:effectLst>
            <a:reflection stA="66000" endPos="0" dir="5400000" sy="-100000" algn="bl" rotWithShape="0"/>
          </a:effectLst>
        </p:grpSpPr>
        <p:sp>
          <p:nvSpPr>
            <p:cNvPr id="23" name="角丸四角形 22"/>
            <p:cNvSpPr/>
            <p:nvPr/>
          </p:nvSpPr>
          <p:spPr>
            <a:xfrm>
              <a:off x="1289948" y="5449427"/>
              <a:ext cx="6035351" cy="48225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Calibri" pitchFamily="34" charset="0"/>
                  <a:ea typeface="ＭＳ Ｐゴシック" pitchFamily="50" charset="-128"/>
                </a:defRPr>
              </a:lvl1pPr>
              <a:lvl2pPr marL="742950" indent="-285750">
                <a:defRPr kumimoji="1" sz="2400">
                  <a:solidFill>
                    <a:schemeClr val="tx1"/>
                  </a:solidFill>
                  <a:latin typeface="Calibri" pitchFamily="34" charset="0"/>
                  <a:ea typeface="ＭＳ Ｐゴシック" pitchFamily="50" charset="-128"/>
                </a:defRPr>
              </a:lvl2pPr>
              <a:lvl3pPr marL="1143000" indent="-228600">
                <a:defRPr kumimoji="1" sz="2400">
                  <a:solidFill>
                    <a:schemeClr val="tx1"/>
                  </a:solidFill>
                  <a:latin typeface="Calibri" pitchFamily="34" charset="0"/>
                  <a:ea typeface="ＭＳ Ｐゴシック" pitchFamily="50" charset="-128"/>
                </a:defRPr>
              </a:lvl3pPr>
              <a:lvl4pPr marL="1600200" indent="-228600">
                <a:defRPr kumimoji="1" sz="2400">
                  <a:solidFill>
                    <a:schemeClr val="tx1"/>
                  </a:solidFill>
                  <a:latin typeface="Calibri" pitchFamily="34" charset="0"/>
                  <a:ea typeface="ＭＳ Ｐゴシック" pitchFamily="50" charset="-128"/>
                </a:defRPr>
              </a:lvl4pPr>
              <a:lvl5pPr marL="2057400" indent="-228600">
                <a:defRPr kumimoji="1" sz="2400">
                  <a:solidFill>
                    <a:schemeClr val="tx1"/>
                  </a:solidFill>
                  <a:latin typeface="Calibri" pitchFamily="34" charset="0"/>
                  <a:ea typeface="ＭＳ Ｐゴシック" pitchFamily="50" charset="-128"/>
                </a:defRPr>
              </a:lvl5pPr>
              <a:lvl6pPr marL="25146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6pPr>
              <a:lvl7pPr marL="29718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7pPr>
              <a:lvl8pPr marL="34290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8pPr>
              <a:lvl9pPr marL="38862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r>
                <a:rPr lang="en-US" altLang="ja-JP" sz="2000" dirty="0" smtClean="0">
                  <a:solidFill>
                    <a:srgbClr val="000000"/>
                  </a:solidFill>
                  <a:latin typeface="メイリオ" pitchFamily="50" charset="-128"/>
                  <a:ea typeface="メイリオ" pitchFamily="50" charset="-128"/>
                  <a:cs typeface="メイリオ" pitchFamily="50" charset="-128"/>
                </a:rPr>
                <a:t>…</a:t>
              </a:r>
              <a:r>
                <a:rPr lang="ja-JP" altLang="en-US" sz="2000" dirty="0" smtClean="0">
                  <a:solidFill>
                    <a:srgbClr val="000000"/>
                  </a:solidFill>
                  <a:latin typeface="メイリオ" pitchFamily="50" charset="-128"/>
                  <a:ea typeface="メイリオ" pitchFamily="50" charset="-128"/>
                  <a:cs typeface="メイリオ" pitchFamily="50" charset="-128"/>
                </a:rPr>
                <a:t>現地ニーズをより広く深く知るため</a:t>
              </a:r>
            </a:p>
          </p:txBody>
        </p:sp>
        <p:sp>
          <p:nvSpPr>
            <p:cNvPr id="22" name="角丸四角形 21"/>
            <p:cNvSpPr/>
            <p:nvPr/>
          </p:nvSpPr>
          <p:spPr>
            <a:xfrm>
              <a:off x="1289948" y="4990349"/>
              <a:ext cx="5963325" cy="47515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000" dirty="0">
                  <a:solidFill>
                    <a:prstClr val="black"/>
                  </a:solidFill>
                  <a:latin typeface="メイリオ" pitchFamily="50" charset="-128"/>
                  <a:ea typeface="メイリオ" pitchFamily="50" charset="-128"/>
                  <a:cs typeface="メイリオ" pitchFamily="50" charset="-128"/>
                </a:rPr>
                <a:t>現地大学生との持続的なパートナーシップ</a:t>
              </a:r>
              <a:r>
                <a:rPr lang="ja-JP" altLang="en-US" sz="2000" dirty="0" smtClean="0">
                  <a:solidFill>
                    <a:prstClr val="black"/>
                  </a:solidFill>
                  <a:latin typeface="メイリオ" pitchFamily="50" charset="-128"/>
                  <a:ea typeface="メイリオ" pitchFamily="50" charset="-128"/>
                  <a:cs typeface="メイリオ" pitchFamily="50" charset="-128"/>
                </a:rPr>
                <a:t>の</a:t>
              </a:r>
              <a:r>
                <a:rPr lang="ja-JP" altLang="en-US" sz="2000" dirty="0">
                  <a:solidFill>
                    <a:prstClr val="black"/>
                  </a:solidFill>
                  <a:latin typeface="メイリオ" pitchFamily="50" charset="-128"/>
                  <a:ea typeface="メイリオ" pitchFamily="50" charset="-128"/>
                  <a:cs typeface="メイリオ" pitchFamily="50" charset="-128"/>
                </a:rPr>
                <a:t>強化</a:t>
              </a:r>
            </a:p>
          </p:txBody>
        </p:sp>
      </p:grpSp>
      <p:grpSp>
        <p:nvGrpSpPr>
          <p:cNvPr id="3" name="図形グループ 25"/>
          <p:cNvGrpSpPr>
            <a:grpSpLocks/>
          </p:cNvGrpSpPr>
          <p:nvPr/>
        </p:nvGrpSpPr>
        <p:grpSpPr bwMode="auto">
          <a:xfrm>
            <a:off x="2249488" y="4038600"/>
            <a:ext cx="5274840" cy="941388"/>
            <a:chOff x="1289948" y="4990349"/>
            <a:chExt cx="5798514" cy="941329"/>
          </a:xfrm>
          <a:solidFill>
            <a:srgbClr val="92D050"/>
          </a:solidFill>
          <a:effectLst>
            <a:reflection stA="66000" endPos="0" dir="5400000" sy="-100000" algn="bl" rotWithShape="0"/>
          </a:effectLst>
        </p:grpSpPr>
        <p:sp>
          <p:nvSpPr>
            <p:cNvPr id="27" name="角丸四角形 26"/>
            <p:cNvSpPr/>
            <p:nvPr/>
          </p:nvSpPr>
          <p:spPr>
            <a:xfrm>
              <a:off x="1289948" y="5449427"/>
              <a:ext cx="5798514" cy="48225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Calibri" pitchFamily="34" charset="0"/>
                  <a:ea typeface="ＭＳ Ｐゴシック" pitchFamily="50" charset="-128"/>
                </a:defRPr>
              </a:lvl1pPr>
              <a:lvl2pPr marL="742950" indent="-285750">
                <a:defRPr kumimoji="1" sz="2400">
                  <a:solidFill>
                    <a:schemeClr val="tx1"/>
                  </a:solidFill>
                  <a:latin typeface="Calibri" pitchFamily="34" charset="0"/>
                  <a:ea typeface="ＭＳ Ｐゴシック" pitchFamily="50" charset="-128"/>
                </a:defRPr>
              </a:lvl2pPr>
              <a:lvl3pPr marL="1143000" indent="-228600">
                <a:defRPr kumimoji="1" sz="2400">
                  <a:solidFill>
                    <a:schemeClr val="tx1"/>
                  </a:solidFill>
                  <a:latin typeface="Calibri" pitchFamily="34" charset="0"/>
                  <a:ea typeface="ＭＳ Ｐゴシック" pitchFamily="50" charset="-128"/>
                </a:defRPr>
              </a:lvl3pPr>
              <a:lvl4pPr marL="1600200" indent="-228600">
                <a:defRPr kumimoji="1" sz="2400">
                  <a:solidFill>
                    <a:schemeClr val="tx1"/>
                  </a:solidFill>
                  <a:latin typeface="Calibri" pitchFamily="34" charset="0"/>
                  <a:ea typeface="ＭＳ Ｐゴシック" pitchFamily="50" charset="-128"/>
                </a:defRPr>
              </a:lvl4pPr>
              <a:lvl5pPr marL="2057400" indent="-228600">
                <a:defRPr kumimoji="1" sz="2400">
                  <a:solidFill>
                    <a:schemeClr val="tx1"/>
                  </a:solidFill>
                  <a:latin typeface="Calibri" pitchFamily="34" charset="0"/>
                  <a:ea typeface="ＭＳ Ｐゴシック" pitchFamily="50" charset="-128"/>
                </a:defRPr>
              </a:lvl5pPr>
              <a:lvl6pPr marL="25146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6pPr>
              <a:lvl7pPr marL="29718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7pPr>
              <a:lvl8pPr marL="34290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8pPr>
              <a:lvl9pPr marL="38862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r>
                <a:rPr lang="en-US" altLang="ja-JP" sz="2000" dirty="0" smtClean="0">
                  <a:solidFill>
                    <a:srgbClr val="000000"/>
                  </a:solidFill>
                  <a:latin typeface="メイリオ" pitchFamily="50" charset="-128"/>
                  <a:ea typeface="メイリオ" pitchFamily="50" charset="-128"/>
                  <a:cs typeface="メイリオ" pitchFamily="50" charset="-128"/>
                </a:rPr>
                <a:t>…</a:t>
              </a:r>
              <a:r>
                <a:rPr lang="ja-JP" altLang="en-US" sz="2000" dirty="0" smtClean="0">
                  <a:solidFill>
                    <a:srgbClr val="000000"/>
                  </a:solidFill>
                  <a:latin typeface="メイリオ" pitchFamily="50" charset="-128"/>
                  <a:ea typeface="メイリオ" pitchFamily="50" charset="-128"/>
                  <a:cs typeface="メイリオ" pitchFamily="50" charset="-128"/>
                </a:rPr>
                <a:t>インド内の他地域でも調査可能にするため</a:t>
              </a:r>
            </a:p>
          </p:txBody>
        </p:sp>
        <p:sp>
          <p:nvSpPr>
            <p:cNvPr id="28" name="角丸四角形 27"/>
            <p:cNvSpPr/>
            <p:nvPr/>
          </p:nvSpPr>
          <p:spPr>
            <a:xfrm>
              <a:off x="1289948" y="4990349"/>
              <a:ext cx="5798514" cy="47515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000" dirty="0">
                  <a:solidFill>
                    <a:prstClr val="black"/>
                  </a:solidFill>
                  <a:latin typeface="メイリオ" pitchFamily="50" charset="-128"/>
                  <a:ea typeface="メイリオ" pitchFamily="50" charset="-128"/>
                  <a:cs typeface="メイリオ" pitchFamily="50" charset="-128"/>
                </a:rPr>
                <a:t>他地域の現地協力団体の開拓</a:t>
              </a:r>
            </a:p>
          </p:txBody>
        </p:sp>
      </p:grpSp>
      <p:sp>
        <p:nvSpPr>
          <p:cNvPr id="31" name="角丸四角形 30"/>
          <p:cNvSpPr/>
          <p:nvPr/>
        </p:nvSpPr>
        <p:spPr>
          <a:xfrm>
            <a:off x="4034348" y="2968085"/>
            <a:ext cx="3489980" cy="783308"/>
          </a:xfrm>
          <a:prstGeom prst="roundRect">
            <a:avLst>
              <a:gd name="adj" fmla="val 0"/>
            </a:avLst>
          </a:prstGeom>
          <a:solidFill>
            <a:srgbClr val="92D050"/>
          </a:solidFill>
          <a:ln>
            <a:noFill/>
          </a:ln>
          <a:effectLst>
            <a:reflection stA="66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000" dirty="0">
                <a:solidFill>
                  <a:prstClr val="black"/>
                </a:solidFill>
                <a:latin typeface="メイリオ" pitchFamily="50" charset="-128"/>
                <a:ea typeface="メイリオ" pitchFamily="50" charset="-128"/>
                <a:cs typeface="メイリオ" pitchFamily="50" charset="-128"/>
              </a:rPr>
              <a:t>企業様と共に歩み、</a:t>
            </a:r>
            <a:endParaRPr lang="en-US" altLang="ja-JP" sz="2000" dirty="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en-US" altLang="ja-JP" sz="2000" dirty="0">
                <a:solidFill>
                  <a:prstClr val="black"/>
                </a:solidFill>
                <a:latin typeface="メイリオ" pitchFamily="50" charset="-128"/>
                <a:ea typeface="メイリオ" pitchFamily="50" charset="-128"/>
                <a:cs typeface="メイリオ" pitchFamily="50" charset="-128"/>
              </a:rPr>
              <a:t>SIBP</a:t>
            </a:r>
            <a:r>
              <a:rPr lang="ja-JP" altLang="en-US" sz="2000" dirty="0">
                <a:solidFill>
                  <a:prstClr val="black"/>
                </a:solidFill>
                <a:latin typeface="メイリオ" pitchFamily="50" charset="-128"/>
                <a:ea typeface="メイリオ" pitchFamily="50" charset="-128"/>
                <a:cs typeface="メイリオ" pitchFamily="50" charset="-128"/>
              </a:rPr>
              <a:t>提案内容を実現させる</a:t>
            </a:r>
          </a:p>
        </p:txBody>
      </p:sp>
      <p:sp>
        <p:nvSpPr>
          <p:cNvPr id="34" name="角丸四角形 33"/>
          <p:cNvSpPr>
            <a:spLocks noChangeArrowheads="1"/>
          </p:cNvSpPr>
          <p:nvPr/>
        </p:nvSpPr>
        <p:spPr bwMode="auto">
          <a:xfrm>
            <a:off x="842739" y="5280476"/>
            <a:ext cx="6105177" cy="1136386"/>
          </a:xfrm>
          <a:prstGeom prst="roundRect">
            <a:avLst>
              <a:gd name="adj" fmla="val 50000"/>
            </a:avLst>
          </a:prstGeom>
          <a:noFill/>
          <a:ln w="57150">
            <a:solidFill>
              <a:srgbClr val="FF67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ja-JP" altLang="en-US" dirty="0">
              <a:solidFill>
                <a:schemeClr val="lt1"/>
              </a:solidFill>
              <a:latin typeface="+mn-lt"/>
              <a:ea typeface="+mn-ea"/>
            </a:endParaRPr>
          </a:p>
        </p:txBody>
      </p:sp>
      <p:sp>
        <p:nvSpPr>
          <p:cNvPr id="18" name="正方形/長方形 17"/>
          <p:cNvSpPr/>
          <p:nvPr/>
        </p:nvSpPr>
        <p:spPr>
          <a:xfrm>
            <a:off x="202002" y="4954792"/>
            <a:ext cx="2281766" cy="400110"/>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auto">
              <a:spcBef>
                <a:spcPts val="0"/>
              </a:spcBef>
              <a:spcAft>
                <a:spcPts val="0"/>
              </a:spcAft>
              <a:defRPr/>
            </a:pPr>
            <a:r>
              <a:rPr lang="ja-JP" altLang="en-US" sz="2000" dirty="0">
                <a:latin typeface="メイリオ" pitchFamily="50" charset="-128"/>
                <a:ea typeface="メイリオ" pitchFamily="50" charset="-128"/>
                <a:cs typeface="メイリオ" pitchFamily="50" charset="-128"/>
              </a:rPr>
              <a:t>次回プロジェクト</a:t>
            </a:r>
            <a:endParaRPr lang="en-US" altLang="ja-JP" sz="2000" dirty="0">
              <a:latin typeface="メイリオ" pitchFamily="50" charset="-128"/>
              <a:ea typeface="メイリオ" pitchFamily="50" charset="-128"/>
              <a:cs typeface="メイリオ" pitchFamily="50" charset="-128"/>
            </a:endParaRPr>
          </a:p>
        </p:txBody>
      </p:sp>
      <p:sp>
        <p:nvSpPr>
          <p:cNvPr id="7187" name="正方形/長方形 35"/>
          <p:cNvSpPr>
            <a:spLocks noChangeArrowheads="1"/>
          </p:cNvSpPr>
          <p:nvPr/>
        </p:nvSpPr>
        <p:spPr bwMode="auto">
          <a:xfrm>
            <a:off x="7218293" y="5354902"/>
            <a:ext cx="1895771" cy="1200329"/>
          </a:xfrm>
          <a:prstGeom prst="rect">
            <a:avLst/>
          </a:prstGeom>
          <a:noFill/>
          <a:ln w="9525">
            <a:noFill/>
            <a:miter lim="800000"/>
            <a:headEnd/>
            <a:tailEnd/>
          </a:ln>
        </p:spPr>
        <p:txBody>
          <a:bodyPr wrap="square">
            <a:spAutoFit/>
          </a:bodyPr>
          <a:lstStyle/>
          <a:p>
            <a:r>
              <a:rPr lang="ja-JP" altLang="en-US" sz="2400" b="1" dirty="0">
                <a:solidFill>
                  <a:srgbClr val="FF0000"/>
                </a:solidFill>
                <a:latin typeface="メイリオ" pitchFamily="50" charset="-128"/>
                <a:ea typeface="メイリオ" pitchFamily="50" charset="-128"/>
                <a:cs typeface="メイリオ" pitchFamily="50" charset="-128"/>
              </a:rPr>
              <a:t>現地</a:t>
            </a:r>
            <a:r>
              <a:rPr lang="ja-JP" altLang="en-US" sz="2400" b="1" dirty="0" smtClean="0">
                <a:solidFill>
                  <a:srgbClr val="FF0000"/>
                </a:solidFill>
                <a:latin typeface="メイリオ" pitchFamily="50" charset="-128"/>
                <a:ea typeface="メイリオ" pitchFamily="50" charset="-128"/>
                <a:cs typeface="メイリオ" pitchFamily="50" charset="-128"/>
              </a:rPr>
              <a:t>と</a:t>
            </a:r>
            <a:r>
              <a:rPr lang="ja-JP" altLang="en-US" sz="2400" b="1" dirty="0">
                <a:solidFill>
                  <a:srgbClr val="FF0000"/>
                </a:solidFill>
                <a:latin typeface="メイリオ" pitchFamily="50" charset="-128"/>
                <a:ea typeface="メイリオ" pitchFamily="50" charset="-128"/>
                <a:cs typeface="メイリオ" pitchFamily="50" charset="-128"/>
              </a:rPr>
              <a:t>の</a:t>
            </a:r>
            <a:endParaRPr lang="en-US" altLang="ja-JP" sz="2400" b="1" dirty="0">
              <a:solidFill>
                <a:srgbClr val="FF0000"/>
              </a:solidFill>
              <a:latin typeface="メイリオ" pitchFamily="50" charset="-128"/>
              <a:ea typeface="メイリオ" pitchFamily="50" charset="-128"/>
              <a:cs typeface="メイリオ" pitchFamily="50" charset="-128"/>
            </a:endParaRPr>
          </a:p>
          <a:p>
            <a:r>
              <a:rPr lang="ja-JP" altLang="en-US" sz="2400" b="1" dirty="0">
                <a:solidFill>
                  <a:srgbClr val="FF0000"/>
                </a:solidFill>
                <a:latin typeface="メイリオ" pitchFamily="50" charset="-128"/>
                <a:ea typeface="メイリオ" pitchFamily="50" charset="-128"/>
                <a:cs typeface="メイリオ" pitchFamily="50" charset="-128"/>
              </a:rPr>
              <a:t>つながりを</a:t>
            </a:r>
            <a:endParaRPr lang="en-US" altLang="ja-JP" sz="2400" b="1" dirty="0">
              <a:solidFill>
                <a:srgbClr val="FF0000"/>
              </a:solidFill>
              <a:latin typeface="メイリオ" pitchFamily="50" charset="-128"/>
              <a:ea typeface="メイリオ" pitchFamily="50" charset="-128"/>
              <a:cs typeface="メイリオ" pitchFamily="50" charset="-128"/>
            </a:endParaRPr>
          </a:p>
          <a:p>
            <a:r>
              <a:rPr lang="ja-JP" altLang="en-US" sz="2400" b="1" dirty="0">
                <a:solidFill>
                  <a:srgbClr val="FF0000"/>
                </a:solidFill>
                <a:latin typeface="メイリオ" pitchFamily="50" charset="-128"/>
                <a:ea typeface="メイリオ" pitchFamily="50" charset="-128"/>
                <a:cs typeface="メイリオ" pitchFamily="50" charset="-128"/>
              </a:rPr>
              <a:t>より</a:t>
            </a:r>
            <a:r>
              <a:rPr lang="ja-JP" altLang="en-US" sz="2400" b="1" dirty="0" smtClean="0">
                <a:solidFill>
                  <a:srgbClr val="FF0000"/>
                </a:solidFill>
                <a:latin typeface="メイリオ" pitchFamily="50" charset="-128"/>
                <a:ea typeface="メイリオ" pitchFamily="50" charset="-128"/>
                <a:cs typeface="メイリオ" pitchFamily="50" charset="-128"/>
              </a:rPr>
              <a:t>強固</a:t>
            </a:r>
            <a:r>
              <a:rPr lang="ja-JP" altLang="en-US" sz="2400" b="1" dirty="0">
                <a:solidFill>
                  <a:srgbClr val="FF0000"/>
                </a:solidFill>
                <a:latin typeface="メイリオ" pitchFamily="50" charset="-128"/>
                <a:ea typeface="メイリオ" pitchFamily="50" charset="-128"/>
                <a:cs typeface="メイリオ" pitchFamily="50" charset="-128"/>
              </a:rPr>
              <a:t>に。</a:t>
            </a:r>
          </a:p>
        </p:txBody>
      </p:sp>
      <p:sp>
        <p:nvSpPr>
          <p:cNvPr id="37" name="上矢印 36"/>
          <p:cNvSpPr/>
          <p:nvPr/>
        </p:nvSpPr>
        <p:spPr>
          <a:xfrm rot="5400000">
            <a:off x="6480606" y="5503025"/>
            <a:ext cx="935315" cy="663214"/>
          </a:xfrm>
          <a:prstGeom prst="upArrow">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ja-JP" altLang="en-US" dirty="0"/>
          </a:p>
        </p:txBody>
      </p:sp>
      <p:sp>
        <p:nvSpPr>
          <p:cNvPr id="38" name="正方形/長方形 37"/>
          <p:cNvSpPr/>
          <p:nvPr/>
        </p:nvSpPr>
        <p:spPr>
          <a:xfrm>
            <a:off x="1898577" y="3351283"/>
            <a:ext cx="1225623" cy="400110"/>
          </a:xfrm>
          <a:prstGeom prst="rect">
            <a:avLst/>
          </a:prstGeom>
          <a:noFill/>
          <a:ln>
            <a:noFill/>
          </a:ln>
          <a:scene3d>
            <a:camera prst="orthographicFront"/>
            <a:lightRig rig="threePt" dir="t"/>
          </a:scene3d>
          <a:sp3d>
            <a:bevelT/>
          </a:sp3d>
        </p:spPr>
        <p:txBody>
          <a:bodyPr>
            <a:spAutoFit/>
          </a:bodyPr>
          <a:lstStyle/>
          <a:p>
            <a:pPr fontAlgn="auto">
              <a:spcBef>
                <a:spcPts val="0"/>
              </a:spcBef>
              <a:spcAft>
                <a:spcPts val="0"/>
              </a:spcAft>
              <a:defRPr/>
            </a:pPr>
            <a:r>
              <a:rPr lang="ja-JP" altLang="en-US" sz="2000" dirty="0">
                <a:latin typeface="メイリオ" pitchFamily="50" charset="-128"/>
                <a:ea typeface="メイリオ" pitchFamily="50" charset="-128"/>
                <a:cs typeface="メイリオ" pitchFamily="50" charset="-128"/>
              </a:rPr>
              <a:t>３年以内</a:t>
            </a:r>
            <a:endParaRPr lang="en-US" altLang="ja-JP" sz="2000" dirty="0">
              <a:latin typeface="メイリオ" pitchFamily="50" charset="-128"/>
              <a:ea typeface="メイリオ" pitchFamily="50" charset="-128"/>
              <a:cs typeface="メイリオ" pitchFamily="50" charset="-128"/>
            </a:endParaRPr>
          </a:p>
        </p:txBody>
      </p:sp>
      <p:sp>
        <p:nvSpPr>
          <p:cNvPr id="39" name="正方形/長方形 38"/>
          <p:cNvSpPr/>
          <p:nvPr/>
        </p:nvSpPr>
        <p:spPr>
          <a:xfrm>
            <a:off x="5118574" y="1992632"/>
            <a:ext cx="1225623" cy="400110"/>
          </a:xfrm>
          <a:prstGeom prst="rect">
            <a:avLst/>
          </a:prstGeom>
          <a:noFill/>
          <a:ln>
            <a:noFill/>
          </a:ln>
          <a:scene3d>
            <a:camera prst="orthographicFront"/>
            <a:lightRig rig="threePt" dir="t"/>
          </a:scene3d>
          <a:sp3d>
            <a:bevelT/>
          </a:sp3d>
        </p:spPr>
        <p:txBody>
          <a:bodyPr>
            <a:spAutoFit/>
          </a:bodyPr>
          <a:lstStyle/>
          <a:p>
            <a:pPr fontAlgn="auto">
              <a:spcBef>
                <a:spcPts val="0"/>
              </a:spcBef>
              <a:spcAft>
                <a:spcPts val="0"/>
              </a:spcAft>
              <a:defRPr/>
            </a:pPr>
            <a:r>
              <a:rPr lang="ja-JP" altLang="en-US" sz="2000" dirty="0">
                <a:latin typeface="メイリオ" pitchFamily="50" charset="-128"/>
                <a:ea typeface="メイリオ" pitchFamily="50" charset="-128"/>
                <a:cs typeface="メイリオ" pitchFamily="50" charset="-128"/>
              </a:rPr>
              <a:t>５年以内</a:t>
            </a:r>
            <a:endParaRPr lang="en-US" altLang="ja-JP" sz="2000" dirty="0">
              <a:latin typeface="メイリオ" pitchFamily="50" charset="-128"/>
              <a:ea typeface="メイリオ" pitchFamily="50" charset="-128"/>
              <a:cs typeface="メイリオ" pitchFamily="50" charset="-128"/>
            </a:endParaRPr>
          </a:p>
        </p:txBody>
      </p:sp>
      <p:sp>
        <p:nvSpPr>
          <p:cNvPr id="7197" name="正方形/長方形 19"/>
          <p:cNvSpPr>
            <a:spLocks noChangeArrowheads="1"/>
          </p:cNvSpPr>
          <p:nvPr/>
        </p:nvSpPr>
        <p:spPr bwMode="auto">
          <a:xfrm>
            <a:off x="28575" y="0"/>
            <a:ext cx="3392488" cy="487363"/>
          </a:xfrm>
          <a:prstGeom prst="rect">
            <a:avLst/>
          </a:prstGeom>
          <a:noFill/>
          <a:ln w="9525">
            <a:noFill/>
            <a:miter lim="800000"/>
            <a:headEnd/>
            <a:tailEnd/>
          </a:ln>
        </p:spPr>
        <p:txBody>
          <a:bodyPr>
            <a:spAutoFit/>
          </a:bodyPr>
          <a:lstStyle/>
          <a:p>
            <a:pPr defTabSz="449263">
              <a:lnSpc>
                <a:spcPct val="90000"/>
              </a:lnSpc>
              <a:buClr>
                <a:srgbClr val="000000"/>
              </a:buClr>
              <a:buSzPct val="100000"/>
            </a:pPr>
            <a:r>
              <a:rPr kumimoji="0" lang="ja-JP" altLang="en-US" sz="2800" u="sng" dirty="0">
                <a:latin typeface="HG明朝B" pitchFamily="17" charset="-128"/>
                <a:ea typeface="HG明朝B" pitchFamily="17" charset="-128"/>
              </a:rPr>
              <a:t>今後の計画・目標</a:t>
            </a:r>
            <a:endParaRPr kumimoji="0" lang="en-US" altLang="ja-JP" sz="2800" u="sng" dirty="0">
              <a:latin typeface="HG明朝B" pitchFamily="17" charset="-128"/>
              <a:ea typeface="HG明朝B" pitchFamily="17" charset="-128"/>
            </a:endParaRPr>
          </a:p>
        </p:txBody>
      </p:sp>
      <p:sp>
        <p:nvSpPr>
          <p:cNvPr id="7198" name="正方形/長方形 35"/>
          <p:cNvSpPr>
            <a:spLocks noChangeArrowheads="1"/>
          </p:cNvSpPr>
          <p:nvPr/>
        </p:nvSpPr>
        <p:spPr bwMode="auto">
          <a:xfrm>
            <a:off x="131496" y="576860"/>
            <a:ext cx="8802410" cy="1384995"/>
          </a:xfrm>
          <a:prstGeom prst="rect">
            <a:avLst/>
          </a:prstGeom>
          <a:noFill/>
          <a:ln w="9525">
            <a:noFill/>
            <a:miter lim="800000"/>
            <a:headEnd/>
            <a:tailEnd/>
          </a:ln>
        </p:spPr>
        <p:txBody>
          <a:bodyPr wrap="none">
            <a:spAutoFit/>
          </a:bodyPr>
          <a:lstStyle/>
          <a:p>
            <a:r>
              <a:rPr lang="en-US" altLang="ja-JP" sz="2800" dirty="0">
                <a:latin typeface="メイリオ" pitchFamily="50" charset="-128"/>
                <a:ea typeface="メイリオ" pitchFamily="50" charset="-128"/>
                <a:cs typeface="メイリオ" pitchFamily="50" charset="-128"/>
              </a:rPr>
              <a:t>SIBP</a:t>
            </a:r>
            <a:r>
              <a:rPr lang="ja-JP" altLang="en-US" sz="2800" dirty="0" smtClean="0">
                <a:latin typeface="メイリオ" pitchFamily="50" charset="-128"/>
                <a:ea typeface="メイリオ" pitchFamily="50" charset="-128"/>
                <a:cs typeface="メイリオ" pitchFamily="50" charset="-128"/>
              </a:rPr>
              <a:t>は日本企業の成長戦略とインドの社会課題解決</a:t>
            </a:r>
            <a:r>
              <a:rPr lang="en-US" altLang="ja-JP" sz="2800" dirty="0" smtClean="0">
                <a:latin typeface="メイリオ" pitchFamily="50" charset="-128"/>
                <a:ea typeface="メイリオ" pitchFamily="50" charset="-128"/>
                <a:cs typeface="メイリオ" pitchFamily="50" charset="-128"/>
              </a:rPr>
              <a:t/>
            </a:r>
            <a:br>
              <a:rPr lang="en-US" altLang="ja-JP" sz="2800" dirty="0" smtClean="0">
                <a:latin typeface="メイリオ" pitchFamily="50" charset="-128"/>
                <a:ea typeface="メイリオ" pitchFamily="50" charset="-128"/>
                <a:cs typeface="メイリオ" pitchFamily="50" charset="-128"/>
              </a:rPr>
            </a:br>
            <a:r>
              <a:rPr lang="ja-JP" altLang="en-US" sz="2800" dirty="0" smtClean="0">
                <a:latin typeface="メイリオ" pitchFamily="50" charset="-128"/>
                <a:ea typeface="メイリオ" pitchFamily="50" charset="-128"/>
                <a:cs typeface="メイリオ" pitchFamily="50" charset="-128"/>
              </a:rPr>
              <a:t>に真に貢献できる組織になるため、成長し続けます。</a:t>
            </a:r>
            <a:endParaRPr lang="en-US" altLang="ja-JP" sz="2800" dirty="0" smtClean="0">
              <a:latin typeface="メイリオ" pitchFamily="50" charset="-128"/>
              <a:ea typeface="メイリオ" pitchFamily="50" charset="-128"/>
              <a:cs typeface="メイリオ" pitchFamily="50" charset="-128"/>
            </a:endParaRPr>
          </a:p>
          <a:p>
            <a:endParaRPr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4527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1572"/>
            <a:ext cx="8884857" cy="63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27584" y="908720"/>
            <a:ext cx="6455344"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23528" y="332656"/>
            <a:ext cx="7776864" cy="1337345"/>
          </a:xfrm>
        </p:spPr>
        <p:txBody>
          <a:bodyPr>
            <a:normAutofit/>
          </a:bodyPr>
          <a:lstStyle/>
          <a:p>
            <a:r>
              <a:rPr kumimoji="1" lang="en-US" altLang="ja-JP" sz="6600" b="1" dirty="0" smtClean="0">
                <a:solidFill>
                  <a:schemeClr val="bg1"/>
                </a:solidFill>
              </a:rPr>
              <a:t>Bride Bright Future </a:t>
            </a:r>
            <a:endParaRPr kumimoji="1" lang="ja-JP" altLang="en-US" sz="6600" b="1" dirty="0">
              <a:solidFill>
                <a:schemeClr val="bg1"/>
              </a:solidFill>
            </a:endParaRPr>
          </a:p>
        </p:txBody>
      </p:sp>
      <p:sp>
        <p:nvSpPr>
          <p:cNvPr id="5" name="正方形/長方形 4"/>
          <p:cNvSpPr/>
          <p:nvPr/>
        </p:nvSpPr>
        <p:spPr>
          <a:xfrm>
            <a:off x="5909233" y="4824164"/>
            <a:ext cx="3076976" cy="16291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a:spLocks noGrp="1"/>
          </p:cNvSpPr>
          <p:nvPr>
            <p:ph type="subTitle" idx="1"/>
          </p:nvPr>
        </p:nvSpPr>
        <p:spPr>
          <a:xfrm>
            <a:off x="5937000" y="5013176"/>
            <a:ext cx="3041074" cy="1440160"/>
          </a:xfrm>
        </p:spPr>
        <p:txBody>
          <a:bodyPr>
            <a:normAutofit/>
          </a:bodyPr>
          <a:lstStyle/>
          <a:p>
            <a:pPr algn="l"/>
            <a:r>
              <a:rPr lang="ja-JP" altLang="en-US" sz="2400" b="1" dirty="0" smtClean="0">
                <a:solidFill>
                  <a:schemeClr val="bg1">
                    <a:lumMod val="95000"/>
                  </a:schemeClr>
                </a:solidFill>
              </a:rPr>
              <a:t>野坂　真樹　東洋大学</a:t>
            </a:r>
            <a:endParaRPr lang="en-US" altLang="ja-JP" sz="2400" b="1" dirty="0" smtClean="0">
              <a:solidFill>
                <a:schemeClr val="bg1">
                  <a:lumMod val="95000"/>
                </a:schemeClr>
              </a:solidFill>
            </a:endParaRPr>
          </a:p>
          <a:p>
            <a:pPr algn="l"/>
            <a:r>
              <a:rPr kumimoji="1" lang="ja-JP" altLang="en-US" sz="2400" b="1" dirty="0" smtClean="0">
                <a:solidFill>
                  <a:schemeClr val="bg1">
                    <a:lumMod val="95000"/>
                  </a:schemeClr>
                </a:solidFill>
              </a:rPr>
              <a:t>相馬　美穂　法政大学</a:t>
            </a:r>
            <a:endParaRPr kumimoji="1" lang="en-US" altLang="ja-JP" sz="2400" b="1" dirty="0" smtClean="0">
              <a:solidFill>
                <a:schemeClr val="bg1">
                  <a:lumMod val="95000"/>
                </a:schemeClr>
              </a:solidFill>
            </a:endParaRPr>
          </a:p>
          <a:p>
            <a:pPr algn="l"/>
            <a:r>
              <a:rPr kumimoji="1" lang="ja-JP" altLang="en-US" sz="2400" b="1" dirty="0" smtClean="0">
                <a:solidFill>
                  <a:schemeClr val="bg1">
                    <a:lumMod val="95000"/>
                  </a:schemeClr>
                </a:solidFill>
              </a:rPr>
              <a:t>渡辺　文仁　中央大学</a:t>
            </a:r>
            <a:endParaRPr kumimoji="1" lang="ja-JP" altLang="en-US" sz="2400" b="1" dirty="0">
              <a:solidFill>
                <a:schemeClr val="bg1">
                  <a:lumMod val="95000"/>
                </a:schemeClr>
              </a:solidFill>
            </a:endParaRPr>
          </a:p>
        </p:txBody>
      </p:sp>
    </p:spTree>
    <p:extLst>
      <p:ext uri="{BB962C8B-B14F-4D97-AF65-F5344CB8AC3E}">
        <p14:creationId xmlns:p14="http://schemas.microsoft.com/office/powerpoint/2010/main" val="2121521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2329</Words>
  <Application>Microsoft Office PowerPoint</Application>
  <PresentationFormat>画面に合わせる (4:3)</PresentationFormat>
  <Paragraphs>497</Paragraphs>
  <Slides>37</Slides>
  <Notes>24</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第３回</vt:lpstr>
      <vt:lpstr>PowerPoint プレゼンテーション</vt:lpstr>
      <vt:lpstr>PowerPoint プレゼンテーション</vt:lpstr>
      <vt:lpstr>Bride Bright Future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導入可能性 ①価格面での障壁は少ない</vt:lpstr>
      <vt:lpstr>導入可能性 ①貧困層でもブライダルに資金投資</vt:lpstr>
      <vt:lpstr>PowerPoint プレゼンテーション</vt:lpstr>
      <vt:lpstr>稲作仲間プロジェクト</vt:lpstr>
      <vt:lpstr>最初に衝撃を受けたこと</vt:lpstr>
      <vt:lpstr>農家の収入を上げるには？</vt:lpstr>
      <vt:lpstr>同じ土地でも 約２０％収益増加</vt:lpstr>
      <vt:lpstr>PowerPoint プレゼンテーション</vt:lpstr>
      <vt:lpstr>既存の農機レンタルモデル</vt:lpstr>
      <vt:lpstr>提案する農機レンタルモデル</vt:lpstr>
      <vt:lpstr>インド人大学生の強み</vt:lpstr>
      <vt:lpstr>プロジェクトの概要</vt:lpstr>
      <vt:lpstr>プロジェクトの目的</vt:lpstr>
      <vt:lpstr>スケジュール</vt:lpstr>
      <vt:lpstr>ご協力いただける場合の関係者相関図</vt:lpstr>
      <vt:lpstr>メーカーにご協力頂きたいこと</vt:lpstr>
      <vt:lpstr>ご提供できるメリット</vt:lpstr>
      <vt:lpstr>タミルナードゥ州ディンディグル県について</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hiroki</dc:creator>
  <cp:lastModifiedBy>watanae</cp:lastModifiedBy>
  <cp:revision>12</cp:revision>
  <dcterms:created xsi:type="dcterms:W3CDTF">2013-06-15T01:28:34Z</dcterms:created>
  <dcterms:modified xsi:type="dcterms:W3CDTF">2013-06-18T14:26:02Z</dcterms:modified>
</cp:coreProperties>
</file>